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0000000000000000000"/>
      <p:regular r:id="rId34"/>
    </p:embeddedFont>
    <p:embeddedFont>
      <p:font typeface="Open Sans Bold" charset="1" panose="00000000000000000000"/>
      <p:regular r:id="rId35"/>
    </p:embeddedFont>
    <p:embeddedFont>
      <p:font typeface="Open Sans Italics" charset="1" panose="00000000000000000000"/>
      <p:regular r:id="rId36"/>
    </p:embeddedFont>
    <p:embeddedFont>
      <p:font typeface="Open Sans Bold Italics" charset="1" panose="00000000000000000000"/>
      <p:regular r:id="rId37"/>
    </p:embeddedFont>
    <p:embeddedFont>
      <p:font typeface="Open Sans Light" charset="1" panose="00000000000000000000"/>
      <p:regular r:id="rId38"/>
    </p:embeddedFont>
    <p:embeddedFont>
      <p:font typeface="Open Sans Light Italics" charset="1" panose="00000000000000000000"/>
      <p:regular r:id="rId39"/>
    </p:embeddedFont>
    <p:embeddedFont>
      <p:font typeface="Open Sans Medium" charset="1" panose="00000000000000000000"/>
      <p:regular r:id="rId40"/>
    </p:embeddedFont>
    <p:embeddedFont>
      <p:font typeface="Open Sans Medium Italics" charset="1" panose="00000000000000000000"/>
      <p:regular r:id="rId41"/>
    </p:embeddedFont>
    <p:embeddedFont>
      <p:font typeface="Open Sans Semi-Bold" charset="1" panose="00000000000000000000"/>
      <p:regular r:id="rId42"/>
    </p:embeddedFont>
    <p:embeddedFont>
      <p:font typeface="Open Sans Semi-Bold Italics" charset="1" panose="00000000000000000000"/>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jpe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jpe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707991" y="1793202"/>
            <a:ext cx="10940862" cy="668121"/>
          </a:xfrm>
          <a:prstGeom prst="rect">
            <a:avLst/>
          </a:prstGeom>
        </p:spPr>
        <p:txBody>
          <a:bodyPr anchor="t" rtlCol="false" tIns="0" lIns="0" bIns="0" rIns="0">
            <a:spAutoFit/>
          </a:bodyPr>
          <a:lstStyle/>
          <a:p>
            <a:pPr>
              <a:lnSpc>
                <a:spcPts val="5174"/>
              </a:lnSpc>
              <a:spcBef>
                <a:spcPct val="0"/>
              </a:spcBef>
            </a:pPr>
            <a:r>
              <a:rPr lang="en-US" sz="3696">
                <a:solidFill>
                  <a:srgbClr val="FF00E6"/>
                </a:solidFill>
                <a:latin typeface="Poppins Bold"/>
              </a:rPr>
              <a:t>FACULTY OF ENGINEERING AND TECHNOLOGY</a:t>
            </a:r>
          </a:p>
        </p:txBody>
      </p:sp>
      <p:sp>
        <p:nvSpPr>
          <p:cNvPr name="TextBox 6" id="6"/>
          <p:cNvSpPr txBox="true"/>
          <p:nvPr/>
        </p:nvSpPr>
        <p:spPr>
          <a:xfrm rot="0">
            <a:off x="11898530" y="5963863"/>
            <a:ext cx="553101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AHOUMO TEMATEU ROXANE</a:t>
            </a:r>
          </a:p>
        </p:txBody>
      </p:sp>
      <p:sp>
        <p:nvSpPr>
          <p:cNvPr name="TextBox 7" id="7"/>
          <p:cNvSpPr txBox="true"/>
          <p:nvPr/>
        </p:nvSpPr>
        <p:spPr>
          <a:xfrm rot="0">
            <a:off x="1028700" y="3526107"/>
            <a:ext cx="14573060" cy="1315821"/>
          </a:xfrm>
          <a:prstGeom prst="rect">
            <a:avLst/>
          </a:prstGeom>
        </p:spPr>
        <p:txBody>
          <a:bodyPr anchor="t" rtlCol="false" tIns="0" lIns="0" bIns="0" rIns="0">
            <a:spAutoFit/>
          </a:bodyPr>
          <a:lstStyle/>
          <a:p>
            <a:pPr algn="ctr">
              <a:lnSpc>
                <a:spcPts val="5174"/>
              </a:lnSpc>
              <a:spcBef>
                <a:spcPct val="0"/>
              </a:spcBef>
            </a:pPr>
            <a:r>
              <a:rPr lang="en-US" sz="3696">
                <a:solidFill>
                  <a:srgbClr val="FF00E6"/>
                </a:solidFill>
                <a:latin typeface="Poppins Bold"/>
              </a:rPr>
              <a:t>CEF 440: INTERNET PROGRAMMING AND INTERNET  PROGRAMMING  TASK 1 </a:t>
            </a:r>
          </a:p>
        </p:txBody>
      </p:sp>
      <p:sp>
        <p:nvSpPr>
          <p:cNvPr name="TextBox 8" id="8"/>
          <p:cNvSpPr txBox="true"/>
          <p:nvPr/>
        </p:nvSpPr>
        <p:spPr>
          <a:xfrm rot="0">
            <a:off x="12372819" y="6779838"/>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BOUCHUKE  DANIEL</a:t>
            </a:r>
          </a:p>
        </p:txBody>
      </p:sp>
      <p:sp>
        <p:nvSpPr>
          <p:cNvPr name="TextBox 9" id="9"/>
          <p:cNvSpPr txBox="true"/>
          <p:nvPr/>
        </p:nvSpPr>
        <p:spPr>
          <a:xfrm rot="0">
            <a:off x="12147023" y="6427413"/>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DERRICK FORCHA</a:t>
            </a:r>
          </a:p>
        </p:txBody>
      </p:sp>
      <p:sp>
        <p:nvSpPr>
          <p:cNvPr name="TextBox 10" id="10"/>
          <p:cNvSpPr txBox="true"/>
          <p:nvPr/>
        </p:nvSpPr>
        <p:spPr>
          <a:xfrm rot="0">
            <a:off x="12372819" y="7243388"/>
            <a:ext cx="4057253" cy="711200"/>
          </a:xfrm>
          <a:prstGeom prst="rect">
            <a:avLst/>
          </a:prstGeom>
        </p:spPr>
        <p:txBody>
          <a:bodyPr anchor="t" rtlCol="false" tIns="0" lIns="0" bIns="0" rIns="0">
            <a:spAutoFit/>
          </a:bodyPr>
          <a:lstStyle/>
          <a:p>
            <a:pPr algn="ctr">
              <a:lnSpc>
                <a:spcPts val="2799"/>
              </a:lnSpc>
            </a:pPr>
            <a:r>
              <a:rPr lang="en-US" sz="1999" spc="567">
                <a:solidFill>
                  <a:srgbClr val="FFFFFF"/>
                </a:solidFill>
                <a:latin typeface="Poppins"/>
              </a:rPr>
              <a:t> TIANI PEKINS EBIKA</a:t>
            </a:r>
          </a:p>
          <a:p>
            <a:pPr algn="ctr">
              <a:lnSpc>
                <a:spcPts val="2799"/>
              </a:lnSpc>
              <a:spcBef>
                <a:spcPct val="0"/>
              </a:spcBef>
            </a:pPr>
          </a:p>
        </p:txBody>
      </p:sp>
      <p:sp>
        <p:nvSpPr>
          <p:cNvPr name="TextBox 11" id="11"/>
          <p:cNvSpPr txBox="true"/>
          <p:nvPr/>
        </p:nvSpPr>
        <p:spPr>
          <a:xfrm rot="0">
            <a:off x="12303410" y="7670763"/>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SAMUEL OSH</a:t>
            </a:r>
          </a:p>
        </p:txBody>
      </p:sp>
      <p:sp>
        <p:nvSpPr>
          <p:cNvPr name="TextBox 12" id="12"/>
          <p:cNvSpPr txBox="true"/>
          <p:nvPr/>
        </p:nvSpPr>
        <p:spPr>
          <a:xfrm rot="0">
            <a:off x="11898530" y="5581400"/>
            <a:ext cx="5531013" cy="276225"/>
          </a:xfrm>
          <a:prstGeom prst="rect">
            <a:avLst/>
          </a:prstGeom>
        </p:spPr>
        <p:txBody>
          <a:bodyPr anchor="t" rtlCol="false" tIns="0" lIns="0" bIns="0" rIns="0">
            <a:spAutoFit/>
          </a:bodyPr>
          <a:lstStyle/>
          <a:p>
            <a:pPr algn="ctr">
              <a:lnSpc>
                <a:spcPts val="2100"/>
              </a:lnSpc>
              <a:spcBef>
                <a:spcPct val="0"/>
              </a:spcBef>
            </a:pPr>
            <a:r>
              <a:rPr lang="en-US" sz="1500" spc="426">
                <a:solidFill>
                  <a:srgbClr val="FFFFFF"/>
                </a:solidFill>
                <a:latin typeface="Poppins"/>
              </a:rPr>
              <a:t>PRESENTED BY</a:t>
            </a:r>
          </a:p>
        </p:txBody>
      </p:sp>
      <p:sp>
        <p:nvSpPr>
          <p:cNvPr name="TextBox 13" id="13"/>
          <p:cNvSpPr txBox="true"/>
          <p:nvPr/>
        </p:nvSpPr>
        <p:spPr>
          <a:xfrm rot="0">
            <a:off x="2707991" y="1191756"/>
            <a:ext cx="10940862" cy="668121"/>
          </a:xfrm>
          <a:prstGeom prst="rect">
            <a:avLst/>
          </a:prstGeom>
        </p:spPr>
        <p:txBody>
          <a:bodyPr anchor="t" rtlCol="false" tIns="0" lIns="0" bIns="0" rIns="0">
            <a:spAutoFit/>
          </a:bodyPr>
          <a:lstStyle/>
          <a:p>
            <a:pPr algn="ctr">
              <a:lnSpc>
                <a:spcPts val="5174"/>
              </a:lnSpc>
              <a:spcBef>
                <a:spcPct val="0"/>
              </a:spcBef>
            </a:pPr>
            <a:r>
              <a:rPr lang="en-US" sz="3696">
                <a:solidFill>
                  <a:srgbClr val="FF00E6"/>
                </a:solidFill>
                <a:latin typeface="Poppins Bold"/>
              </a:rPr>
              <a:t>UNIVERSITY OF BUEA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sp>
        <p:nvSpPr>
          <p:cNvPr name="TextBox 13" id="13"/>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14" id="14"/>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15" id="15"/>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16" id="16"/>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7" id="17"/>
          <p:cNvGrpSpPr>
            <a:grpSpLocks noChangeAspect="true"/>
          </p:cNvGrpSpPr>
          <p:nvPr/>
        </p:nvGrpSpPr>
        <p:grpSpPr>
          <a:xfrm rot="0">
            <a:off x="0" y="1520010"/>
            <a:ext cx="4816747" cy="9530762"/>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7" id="27"/>
          <p:cNvGrpSpPr>
            <a:grpSpLocks noChangeAspect="true"/>
          </p:cNvGrpSpPr>
          <p:nvPr/>
        </p:nvGrpSpPr>
        <p:grpSpPr>
          <a:xfrm rot="0">
            <a:off x="2845969" y="3751783"/>
            <a:ext cx="3321504" cy="6572166"/>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7" id="37"/>
          <p:cNvSpPr txBox="true"/>
          <p:nvPr/>
        </p:nvSpPr>
        <p:spPr>
          <a:xfrm rot="0">
            <a:off x="6167473" y="855128"/>
            <a:ext cx="8892889"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REQUIREMENT ENGINERRING</a:t>
            </a:r>
          </a:p>
        </p:txBody>
      </p:sp>
      <p:sp>
        <p:nvSpPr>
          <p:cNvPr name="TextBox 38" id="38"/>
          <p:cNvSpPr txBox="true"/>
          <p:nvPr/>
        </p:nvSpPr>
        <p:spPr>
          <a:xfrm rot="0">
            <a:off x="6941046" y="1983819"/>
            <a:ext cx="9978256" cy="24917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The success of a software system depends on how well it fits the needs of its users and its environment. Software requirements comprise these needs, and requirements. Engineering (RE) is the process by which the requirements are determined. Successful RE involves understanding the needs of users, customers, and other stakeholders; </a:t>
            </a:r>
          </a:p>
        </p:txBody>
      </p:sp>
      <p:sp>
        <p:nvSpPr>
          <p:cNvPr name="TextBox 39" id="39"/>
          <p:cNvSpPr txBox="true"/>
          <p:nvPr/>
        </p:nvSpPr>
        <p:spPr>
          <a:xfrm rot="0">
            <a:off x="7387046" y="5721430"/>
            <a:ext cx="9043027" cy="154432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FFFFFF"/>
                </a:solidFill>
                <a:latin typeface="Open Sans"/>
              </a:rPr>
              <a:t>Requirements analysts start with ill-defined, and often conflicting, ideas of what the proposed system is to do, and must progress towards a single, detailed, technical specification of the system.</a:t>
            </a:r>
          </a:p>
          <a:p>
            <a:pPr>
              <a:lnSpc>
                <a:spcPts val="3079"/>
              </a:lnSpc>
              <a:spcBef>
                <a:spcPct val="0"/>
              </a:spcBef>
            </a:pPr>
          </a:p>
        </p:txBody>
      </p:sp>
      <p:sp>
        <p:nvSpPr>
          <p:cNvPr name="TextBox 40" id="40"/>
          <p:cNvSpPr txBox="true"/>
          <p:nvPr/>
        </p:nvSpPr>
        <p:spPr>
          <a:xfrm rot="0">
            <a:off x="6941046" y="4856560"/>
            <a:ext cx="7443999" cy="464821"/>
          </a:xfrm>
          <a:prstGeom prst="rect">
            <a:avLst/>
          </a:prstGeom>
        </p:spPr>
        <p:txBody>
          <a:bodyPr anchor="t" rtlCol="false" tIns="0" lIns="0" bIns="0" rIns="0">
            <a:spAutoFit/>
          </a:bodyPr>
          <a:lstStyle/>
          <a:p>
            <a:pPr>
              <a:lnSpc>
                <a:spcPts val="3779"/>
              </a:lnSpc>
              <a:spcBef>
                <a:spcPct val="0"/>
              </a:spcBef>
            </a:pPr>
            <a:r>
              <a:rPr lang="en-US" sz="2699">
                <a:solidFill>
                  <a:srgbClr val="FFFFFF"/>
                </a:solidFill>
                <a:latin typeface="Open Sans Bold"/>
              </a:rPr>
              <a:t>Why is requirement engineering so hard? :</a:t>
            </a:r>
          </a:p>
        </p:txBody>
      </p:sp>
      <p:sp>
        <p:nvSpPr>
          <p:cNvPr name="TextBox 41" id="41"/>
          <p:cNvSpPr txBox="true"/>
          <p:nvPr/>
        </p:nvSpPr>
        <p:spPr>
          <a:xfrm rot="0">
            <a:off x="7387046" y="7131965"/>
            <a:ext cx="8307571" cy="1153795"/>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FFFFFF"/>
                </a:solidFill>
                <a:latin typeface="Open Sans"/>
              </a:rPr>
              <a:t>Requirements artifacts have to be understood and usable by domain experts and other stakeholders, who may not be knowledgeable about computing.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5022939" y="1964557"/>
            <a:ext cx="3420629" cy="6768303"/>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p:nvPr/>
        </p:nvGrpSpPr>
        <p:grpSpPr>
          <a:xfrm rot="0">
            <a:off x="1828563" y="3311130"/>
            <a:ext cx="1042538" cy="47625"/>
            <a:chOff x="0" y="0"/>
            <a:chExt cx="274578" cy="12543"/>
          </a:xfrm>
        </p:grpSpPr>
        <p:sp>
          <p:nvSpPr>
            <p:cNvPr name="Freeform 22" id="2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3" id="2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28700" y="556531"/>
            <a:ext cx="9523736" cy="1408027"/>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State Of The Art for Research</a:t>
            </a:r>
          </a:p>
          <a:p>
            <a:pPr>
              <a:lnSpc>
                <a:spcPts val="5336"/>
              </a:lnSpc>
            </a:pPr>
          </a:p>
        </p:txBody>
      </p:sp>
      <p:grpSp>
        <p:nvGrpSpPr>
          <p:cNvPr name="Group 25" id="25"/>
          <p:cNvGrpSpPr/>
          <p:nvPr/>
        </p:nvGrpSpPr>
        <p:grpSpPr>
          <a:xfrm rot="0">
            <a:off x="1022250" y="1828210"/>
            <a:ext cx="677751" cy="677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8" id="28"/>
          <p:cNvSpPr txBox="true"/>
          <p:nvPr/>
        </p:nvSpPr>
        <p:spPr>
          <a:xfrm rot="0">
            <a:off x="2415493" y="2434561"/>
            <a:ext cx="10446509" cy="2325370"/>
          </a:xfrm>
          <a:prstGeom prst="rect">
            <a:avLst/>
          </a:prstGeom>
        </p:spPr>
        <p:txBody>
          <a:bodyPr anchor="t" rtlCol="false" tIns="0" lIns="0" bIns="0" rIns="0">
            <a:spAutoFit/>
          </a:bodyPr>
          <a:lstStyle/>
          <a:p>
            <a:pPr>
              <a:lnSpc>
                <a:spcPts val="3079"/>
              </a:lnSpc>
            </a:pPr>
            <a:r>
              <a:rPr lang="en-US" sz="2199">
                <a:solidFill>
                  <a:srgbClr val="FFFFFF"/>
                </a:solidFill>
                <a:latin typeface="Open Sans"/>
              </a:rPr>
              <a:t>• Techniques for identifying stakeholders help to ensure that everyone who may be affected by the software is consulted during elicitation.</a:t>
            </a:r>
          </a:p>
          <a:p>
            <a:pPr>
              <a:lnSpc>
                <a:spcPts val="3079"/>
              </a:lnSpc>
            </a:pPr>
            <a:r>
              <a:rPr lang="en-US" sz="2199">
                <a:solidFill>
                  <a:srgbClr val="FFFFFF"/>
                </a:solidFill>
                <a:latin typeface="Open Sans"/>
              </a:rPr>
              <a:t>• Analogical techniques, like norms, metaphors [3], and personas, help stakeholders to consider more deeply and be more precise about their requirements.</a:t>
            </a:r>
          </a:p>
          <a:p>
            <a:pPr>
              <a:lnSpc>
                <a:spcPts val="3079"/>
              </a:lnSpc>
              <a:spcBef>
                <a:spcPct val="0"/>
              </a:spcBef>
            </a:pPr>
          </a:p>
        </p:txBody>
      </p:sp>
      <p:sp>
        <p:nvSpPr>
          <p:cNvPr name="TextBox 29" id="29"/>
          <p:cNvSpPr txBox="true"/>
          <p:nvPr/>
        </p:nvSpPr>
        <p:spPr>
          <a:xfrm rot="0">
            <a:off x="1203890" y="1935982"/>
            <a:ext cx="496110"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01</a:t>
            </a:r>
          </a:p>
        </p:txBody>
      </p:sp>
      <p:grpSp>
        <p:nvGrpSpPr>
          <p:cNvPr name="Group 30" id="30"/>
          <p:cNvGrpSpPr/>
          <p:nvPr/>
        </p:nvGrpSpPr>
        <p:grpSpPr>
          <a:xfrm rot="0">
            <a:off x="1028700" y="4555359"/>
            <a:ext cx="677751" cy="677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2506313" y="5310609"/>
            <a:ext cx="10107634" cy="3496945"/>
          </a:xfrm>
          <a:prstGeom prst="rect">
            <a:avLst/>
          </a:prstGeom>
        </p:spPr>
        <p:txBody>
          <a:bodyPr anchor="t" rtlCol="false" tIns="0" lIns="0" bIns="0" rIns="0">
            <a:spAutoFit/>
          </a:bodyPr>
          <a:lstStyle/>
          <a:p>
            <a:pPr>
              <a:lnSpc>
                <a:spcPts val="3079"/>
              </a:lnSpc>
            </a:pPr>
            <a:r>
              <a:rPr lang="en-US" sz="2199">
                <a:solidFill>
                  <a:srgbClr val="FFFFFF"/>
                </a:solidFill>
                <a:latin typeface="Open Sans"/>
              </a:rPr>
              <a:t>⦁ Model patterns [6] encode common solutions to complex modeling problems. The RE community is also working on tools to help specifiers apply these patterns.</a:t>
            </a:r>
          </a:p>
          <a:p>
            <a:pPr>
              <a:lnSpc>
                <a:spcPts val="3079"/>
              </a:lnSpc>
            </a:pPr>
            <a:r>
              <a:rPr lang="en-US" sz="2199">
                <a:solidFill>
                  <a:srgbClr val="FFFFFF"/>
                </a:solidFill>
                <a:latin typeface="Open Sans"/>
              </a:rPr>
              <a:t>⦁ Model transformations combine or manipulate existing models to derive new models. For example, model synthesis [7] and model composition techniques [8] integrate complementary sub-models into a composite model. In contrast, model merging techniques unify different views of the same problem.</a:t>
            </a:r>
          </a:p>
          <a:p>
            <a:pPr>
              <a:lnSpc>
                <a:spcPts val="3079"/>
              </a:lnSpc>
              <a:spcBef>
                <a:spcPct val="0"/>
              </a:spcBef>
            </a:pPr>
          </a:p>
        </p:txBody>
      </p:sp>
      <p:sp>
        <p:nvSpPr>
          <p:cNvPr name="TextBox 34" id="34"/>
          <p:cNvSpPr txBox="true"/>
          <p:nvPr/>
        </p:nvSpPr>
        <p:spPr>
          <a:xfrm rot="0">
            <a:off x="1113070" y="473135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35" id="35"/>
          <p:cNvGrpSpPr/>
          <p:nvPr/>
        </p:nvGrpSpPr>
        <p:grpSpPr>
          <a:xfrm rot="0">
            <a:off x="1150812" y="7280985"/>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1113070" y="743073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9" id="39"/>
          <p:cNvSpPr txBox="true"/>
          <p:nvPr/>
        </p:nvSpPr>
        <p:spPr>
          <a:xfrm rot="0">
            <a:off x="1700001" y="1906100"/>
            <a:ext cx="7443999" cy="464821"/>
          </a:xfrm>
          <a:prstGeom prst="rect">
            <a:avLst/>
          </a:prstGeom>
        </p:spPr>
        <p:txBody>
          <a:bodyPr anchor="t" rtlCol="false" tIns="0" lIns="0" bIns="0" rIns="0">
            <a:spAutoFit/>
          </a:bodyPr>
          <a:lstStyle/>
          <a:p>
            <a:pPr>
              <a:lnSpc>
                <a:spcPts val="3779"/>
              </a:lnSpc>
              <a:spcBef>
                <a:spcPct val="0"/>
              </a:spcBef>
            </a:pPr>
            <a:r>
              <a:rPr lang="en-US" sz="2699">
                <a:solidFill>
                  <a:srgbClr val="FFFFFF"/>
                </a:solidFill>
                <a:latin typeface="Open Sans Bold"/>
              </a:rPr>
              <a:t>  Elicitation:</a:t>
            </a:r>
          </a:p>
        </p:txBody>
      </p:sp>
      <p:sp>
        <p:nvSpPr>
          <p:cNvPr name="TextBox 40" id="40"/>
          <p:cNvSpPr txBox="true"/>
          <p:nvPr/>
        </p:nvSpPr>
        <p:spPr>
          <a:xfrm rot="0">
            <a:off x="2167438" y="4644390"/>
            <a:ext cx="7443999" cy="941071"/>
          </a:xfrm>
          <a:prstGeom prst="rect">
            <a:avLst/>
          </a:prstGeom>
        </p:spPr>
        <p:txBody>
          <a:bodyPr anchor="t" rtlCol="false" tIns="0" lIns="0" bIns="0" rIns="0">
            <a:spAutoFit/>
          </a:bodyPr>
          <a:lstStyle/>
          <a:p>
            <a:pPr>
              <a:lnSpc>
                <a:spcPts val="3779"/>
              </a:lnSpc>
            </a:pPr>
            <a:r>
              <a:rPr lang="en-US" sz="2699">
                <a:solidFill>
                  <a:srgbClr val="FFFFFF"/>
                </a:solidFill>
                <a:latin typeface="Open Sans Bold"/>
              </a:rPr>
              <a:t>Modeling:</a:t>
            </a:r>
          </a:p>
          <a:p>
            <a:pPr>
              <a:lnSpc>
                <a:spcPts val="37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7922056" cy="5143500"/>
            <a:chOff x="0" y="0"/>
            <a:chExt cx="2086467" cy="1354667"/>
          </a:xfrm>
        </p:grpSpPr>
        <p:sp>
          <p:nvSpPr>
            <p:cNvPr name="Freeform 6" id="6"/>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18182" y="1752839"/>
            <a:ext cx="3427209" cy="67813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238192" y="1980490"/>
            <a:ext cx="3427209" cy="6781322"/>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3476634" y="2955841"/>
            <a:ext cx="3427209" cy="6781322"/>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8" id="38"/>
          <p:cNvGrpSpPr/>
          <p:nvPr/>
        </p:nvGrpSpPr>
        <p:grpSpPr>
          <a:xfrm rot="0">
            <a:off x="11083505" y="3494310"/>
            <a:ext cx="1042538" cy="47625"/>
            <a:chOff x="0" y="0"/>
            <a:chExt cx="274578" cy="12543"/>
          </a:xfrm>
        </p:grpSpPr>
        <p:sp>
          <p:nvSpPr>
            <p:cNvPr name="Freeform 39" id="3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0" id="4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456204" y="2533650"/>
            <a:ext cx="7371042" cy="3106420"/>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Requirements analysis assesses the quality of requirements models and documentation. Most of the research in this area focuses on new or improved techniques for detecting errors in models, where an “error” can be ambiguity [9], inconsistency, an unknown interaction among requirements [10], a possible obstacle to requirements satisfaction, or missing assumptions.</a:t>
            </a:r>
          </a:p>
        </p:txBody>
      </p:sp>
      <p:grpSp>
        <p:nvGrpSpPr>
          <p:cNvPr name="Group 42" id="42"/>
          <p:cNvGrpSpPr/>
          <p:nvPr/>
        </p:nvGrpSpPr>
        <p:grpSpPr>
          <a:xfrm rot="0">
            <a:off x="8160913" y="1641615"/>
            <a:ext cx="677751" cy="67775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5" id="45"/>
          <p:cNvSpPr txBox="true"/>
          <p:nvPr/>
        </p:nvSpPr>
        <p:spPr>
          <a:xfrm rot="0">
            <a:off x="8284973" y="181761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46" id="46"/>
          <p:cNvSpPr txBox="true"/>
          <p:nvPr/>
        </p:nvSpPr>
        <p:spPr>
          <a:xfrm rot="0">
            <a:off x="9144000" y="1243255"/>
            <a:ext cx="7443999" cy="1417321"/>
          </a:xfrm>
          <a:prstGeom prst="rect">
            <a:avLst/>
          </a:prstGeom>
        </p:spPr>
        <p:txBody>
          <a:bodyPr anchor="t" rtlCol="false" tIns="0" lIns="0" bIns="0" rIns="0">
            <a:spAutoFit/>
          </a:bodyPr>
          <a:lstStyle/>
          <a:p>
            <a:pPr>
              <a:lnSpc>
                <a:spcPts val="3779"/>
              </a:lnSpc>
            </a:pPr>
          </a:p>
          <a:p>
            <a:pPr>
              <a:lnSpc>
                <a:spcPts val="3779"/>
              </a:lnSpc>
            </a:pPr>
            <a:r>
              <a:rPr lang="en-US" sz="2699">
                <a:solidFill>
                  <a:srgbClr val="FFFFFF"/>
                </a:solidFill>
                <a:latin typeface="Open Sans Bold"/>
              </a:rPr>
              <a:t>Analysis, validation, and verification:</a:t>
            </a:r>
          </a:p>
          <a:p>
            <a:pPr>
              <a:lnSpc>
                <a:spcPts val="377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65893" y="0"/>
            <a:ext cx="7922056" cy="5143500"/>
            <a:chOff x="0" y="0"/>
            <a:chExt cx="2086467" cy="1354667"/>
          </a:xfrm>
        </p:grpSpPr>
        <p:sp>
          <p:nvSpPr>
            <p:cNvPr name="Freeform 6" id="6"/>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18182" y="1752839"/>
            <a:ext cx="3427209" cy="67813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028700" y="1752839"/>
            <a:ext cx="3427209" cy="6781322"/>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2875597" y="2791282"/>
            <a:ext cx="3427209" cy="6781322"/>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8" id="38"/>
          <p:cNvGrpSpPr/>
          <p:nvPr/>
        </p:nvGrpSpPr>
        <p:grpSpPr>
          <a:xfrm rot="0">
            <a:off x="11083505" y="3494310"/>
            <a:ext cx="1042538" cy="47625"/>
            <a:chOff x="0" y="0"/>
            <a:chExt cx="274578" cy="12543"/>
          </a:xfrm>
        </p:grpSpPr>
        <p:sp>
          <p:nvSpPr>
            <p:cNvPr name="Freeform 39" id="3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0" id="4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6788471" y="667058"/>
            <a:ext cx="9945571" cy="208430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HOW TO ESTIMATE THE COST OF A MOBILE APPLICATION</a:t>
            </a:r>
          </a:p>
          <a:p>
            <a:pPr>
              <a:lnSpc>
                <a:spcPts val="5336"/>
              </a:lnSpc>
            </a:pPr>
          </a:p>
        </p:txBody>
      </p:sp>
      <p:grpSp>
        <p:nvGrpSpPr>
          <p:cNvPr name="Group 42" id="42"/>
          <p:cNvGrpSpPr/>
          <p:nvPr/>
        </p:nvGrpSpPr>
        <p:grpSpPr>
          <a:xfrm rot="0">
            <a:off x="7209185" y="3340542"/>
            <a:ext cx="677751" cy="67775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5" id="45"/>
          <p:cNvSpPr txBox="true"/>
          <p:nvPr/>
        </p:nvSpPr>
        <p:spPr>
          <a:xfrm rot="0">
            <a:off x="8039256" y="3064420"/>
            <a:ext cx="9220044" cy="1417321"/>
          </a:xfrm>
          <a:prstGeom prst="rect">
            <a:avLst/>
          </a:prstGeom>
        </p:spPr>
        <p:txBody>
          <a:bodyPr anchor="t" rtlCol="false" tIns="0" lIns="0" bIns="0" rIns="0">
            <a:spAutoFit/>
          </a:bodyPr>
          <a:lstStyle/>
          <a:p>
            <a:pPr>
              <a:lnSpc>
                <a:spcPts val="3779"/>
              </a:lnSpc>
            </a:pPr>
          </a:p>
          <a:p>
            <a:pPr>
              <a:lnSpc>
                <a:spcPts val="3779"/>
              </a:lnSpc>
            </a:pPr>
            <a:r>
              <a:rPr lang="en-US" sz="2699">
                <a:solidFill>
                  <a:srgbClr val="FFFFFF"/>
                </a:solidFill>
                <a:latin typeface="Open Sans Bold"/>
              </a:rPr>
              <a:t>⦁ Factors Influencing Mobile App Development Costs</a:t>
            </a:r>
          </a:p>
          <a:p>
            <a:pPr>
              <a:lnSpc>
                <a:spcPts val="3779"/>
              </a:lnSpc>
              <a:spcBef>
                <a:spcPct val="0"/>
              </a:spcBef>
            </a:pPr>
          </a:p>
        </p:txBody>
      </p:sp>
      <p:sp>
        <p:nvSpPr>
          <p:cNvPr name="TextBox 46" id="46"/>
          <p:cNvSpPr txBox="true"/>
          <p:nvPr/>
        </p:nvSpPr>
        <p:spPr>
          <a:xfrm rot="0">
            <a:off x="7390826" y="3516540"/>
            <a:ext cx="496110"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01</a:t>
            </a:r>
          </a:p>
        </p:txBody>
      </p:sp>
      <p:sp>
        <p:nvSpPr>
          <p:cNvPr name="TextBox 47" id="47"/>
          <p:cNvSpPr txBox="true"/>
          <p:nvPr/>
        </p:nvSpPr>
        <p:spPr>
          <a:xfrm rot="0">
            <a:off x="8617124" y="4230915"/>
            <a:ext cx="9116370" cy="3207386"/>
          </a:xfrm>
          <a:prstGeom prst="rect">
            <a:avLst/>
          </a:prstGeom>
        </p:spPr>
        <p:txBody>
          <a:bodyPr anchor="t" rtlCol="false" tIns="0" lIns="0" bIns="0" rIns="0">
            <a:spAutoFit/>
          </a:bodyPr>
          <a:lstStyle/>
          <a:p>
            <a:pPr>
              <a:lnSpc>
                <a:spcPts val="3779"/>
              </a:lnSpc>
            </a:pPr>
            <a:r>
              <a:rPr lang="en-US" sz="2699">
                <a:solidFill>
                  <a:srgbClr val="FFFFFF"/>
                </a:solidFill>
                <a:latin typeface="Open Sans"/>
              </a:rPr>
              <a:t>– Complexity and Size of the App</a:t>
            </a:r>
          </a:p>
          <a:p>
            <a:pPr>
              <a:lnSpc>
                <a:spcPts val="3779"/>
              </a:lnSpc>
            </a:pPr>
            <a:r>
              <a:rPr lang="en-US" sz="2699">
                <a:solidFill>
                  <a:srgbClr val="FFFFFF"/>
                </a:solidFill>
                <a:latin typeface="Open Sans"/>
              </a:rPr>
              <a:t>– Platform Choice (iOS, Android, Both)</a:t>
            </a:r>
          </a:p>
          <a:p>
            <a:pPr>
              <a:lnSpc>
                <a:spcPts val="3779"/>
              </a:lnSpc>
            </a:pPr>
            <a:r>
              <a:rPr lang="en-US" sz="2699">
                <a:solidFill>
                  <a:srgbClr val="FFFFFF"/>
                </a:solidFill>
                <a:latin typeface="Open Sans"/>
              </a:rPr>
              <a:t>– User Interface and User Experience Design</a:t>
            </a:r>
          </a:p>
          <a:p>
            <a:pPr>
              <a:lnSpc>
                <a:spcPts val="3779"/>
              </a:lnSpc>
            </a:pPr>
            <a:r>
              <a:rPr lang="en-US" sz="2699">
                <a:solidFill>
                  <a:srgbClr val="FFFFFF"/>
                </a:solidFill>
                <a:latin typeface="Open Sans"/>
              </a:rPr>
              <a:t>– Backend Development and APIs</a:t>
            </a:r>
          </a:p>
          <a:p>
            <a:pPr>
              <a:lnSpc>
                <a:spcPts val="3779"/>
              </a:lnSpc>
            </a:pPr>
            <a:r>
              <a:rPr lang="en-US" sz="2699">
                <a:solidFill>
                  <a:srgbClr val="FFFFFF"/>
                </a:solidFill>
                <a:latin typeface="Open Sans"/>
              </a:rPr>
              <a:t>– Location and Structure of the Development Team</a:t>
            </a:r>
          </a:p>
          <a:p>
            <a:pPr>
              <a:lnSpc>
                <a:spcPts val="3779"/>
              </a:lnSpc>
            </a:pPr>
            <a:r>
              <a:rPr lang="en-US" sz="2699">
                <a:solidFill>
                  <a:srgbClr val="FFFFFF"/>
                </a:solidFill>
                <a:latin typeface="Open Sans"/>
              </a:rPr>
              <a:t>– Maintenance and Updates</a:t>
            </a:r>
          </a:p>
          <a:p>
            <a:pPr>
              <a:lnSpc>
                <a:spcPts val="27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8605814"/>
            <a:ext cx="15445542" cy="3362371"/>
            <a:chOff x="0" y="0"/>
            <a:chExt cx="4067962" cy="885563"/>
          </a:xfrm>
        </p:grpSpPr>
        <p:sp>
          <p:nvSpPr>
            <p:cNvPr name="Freeform 6" id="6"/>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133344" y="1982377"/>
            <a:ext cx="3512804" cy="695068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3889746" y="3226376"/>
            <a:ext cx="2884100" cy="5706687"/>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16059317" y="3932601"/>
            <a:ext cx="2467598" cy="4882567"/>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8" id="38"/>
          <p:cNvSpPr txBox="true"/>
          <p:nvPr/>
        </p:nvSpPr>
        <p:spPr>
          <a:xfrm rot="0">
            <a:off x="621320" y="875375"/>
            <a:ext cx="9848399" cy="1408027"/>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 Factors Influencing Mobile App Development Costs</a:t>
            </a:r>
          </a:p>
        </p:txBody>
      </p:sp>
      <p:sp>
        <p:nvSpPr>
          <p:cNvPr name="TextBox 39" id="39"/>
          <p:cNvSpPr txBox="true"/>
          <p:nvPr/>
        </p:nvSpPr>
        <p:spPr>
          <a:xfrm rot="0">
            <a:off x="621320" y="2662495"/>
            <a:ext cx="7443999" cy="563881"/>
          </a:xfrm>
          <a:prstGeom prst="rect">
            <a:avLst/>
          </a:prstGeom>
        </p:spPr>
        <p:txBody>
          <a:bodyPr anchor="t" rtlCol="false" tIns="0" lIns="0" bIns="0" rIns="0">
            <a:spAutoFit/>
          </a:bodyPr>
          <a:lstStyle/>
          <a:p>
            <a:pPr>
              <a:lnSpc>
                <a:spcPts val="4619"/>
              </a:lnSpc>
              <a:spcBef>
                <a:spcPct val="0"/>
              </a:spcBef>
            </a:pPr>
            <a:r>
              <a:rPr lang="en-US" sz="3299">
                <a:solidFill>
                  <a:srgbClr val="FFFFFF"/>
                </a:solidFill>
                <a:latin typeface="Open Sans"/>
              </a:rPr>
              <a:t>⦁ </a:t>
            </a:r>
            <a:r>
              <a:rPr lang="en-US" sz="3299">
                <a:solidFill>
                  <a:srgbClr val="FFFFFF"/>
                </a:solidFill>
                <a:latin typeface="Open Sans Bold"/>
              </a:rPr>
              <a:t>Complexity and Size of the App: </a:t>
            </a:r>
          </a:p>
        </p:txBody>
      </p:sp>
      <p:sp>
        <p:nvSpPr>
          <p:cNvPr name="TextBox 40" id="40"/>
          <p:cNvSpPr txBox="true"/>
          <p:nvPr/>
        </p:nvSpPr>
        <p:spPr>
          <a:xfrm rot="0">
            <a:off x="621320" y="5391045"/>
            <a:ext cx="9416979" cy="563881"/>
          </a:xfrm>
          <a:prstGeom prst="rect">
            <a:avLst/>
          </a:prstGeom>
        </p:spPr>
        <p:txBody>
          <a:bodyPr anchor="t" rtlCol="false" tIns="0" lIns="0" bIns="0" rIns="0">
            <a:spAutoFit/>
          </a:bodyPr>
          <a:lstStyle/>
          <a:p>
            <a:pPr>
              <a:lnSpc>
                <a:spcPts val="4619"/>
              </a:lnSpc>
              <a:spcBef>
                <a:spcPct val="0"/>
              </a:spcBef>
            </a:pPr>
            <a:r>
              <a:rPr lang="en-US" sz="3299">
                <a:solidFill>
                  <a:srgbClr val="FFFFFF"/>
                </a:solidFill>
                <a:latin typeface="Open Sans"/>
              </a:rPr>
              <a:t>⦁</a:t>
            </a:r>
            <a:r>
              <a:rPr lang="en-US" sz="3299">
                <a:solidFill>
                  <a:srgbClr val="FFFFFF"/>
                </a:solidFill>
                <a:latin typeface="Open Sans Bold"/>
              </a:rPr>
              <a:t> Platform Choice (iOS, Android, Both): </a:t>
            </a:r>
          </a:p>
        </p:txBody>
      </p:sp>
      <p:sp>
        <p:nvSpPr>
          <p:cNvPr name="TextBox 41" id="41"/>
          <p:cNvSpPr txBox="true"/>
          <p:nvPr/>
        </p:nvSpPr>
        <p:spPr>
          <a:xfrm rot="0">
            <a:off x="1233693" y="3222671"/>
            <a:ext cx="10168797" cy="14719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a:rPr>
              <a:t>A simple app with basic functionality will cost significantly less than a complex app with advanced features like data synchronization, user authentication, complex backend, etc. </a:t>
            </a:r>
          </a:p>
        </p:txBody>
      </p:sp>
      <p:sp>
        <p:nvSpPr>
          <p:cNvPr name="TextBox 42" id="42"/>
          <p:cNvSpPr txBox="true"/>
          <p:nvPr/>
        </p:nvSpPr>
        <p:spPr>
          <a:xfrm rot="0">
            <a:off x="1028700" y="6557453"/>
            <a:ext cx="10168797" cy="1543051"/>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Open Sans"/>
              </a:rPr>
              <a:t>The chosen platform also affects the cost. Developing for one platform (iOS or Android) is less costly than creating a cross-platform app.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4294540" cy="10287000"/>
            <a:chOff x="0" y="0"/>
            <a:chExt cx="1131072" cy="2709333"/>
          </a:xfrm>
        </p:grpSpPr>
        <p:sp>
          <p:nvSpPr>
            <p:cNvPr name="Freeform 3" id="3"/>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53377" y="7727913"/>
            <a:ext cx="290192" cy="1530387"/>
            <a:chOff x="0" y="0"/>
            <a:chExt cx="294878" cy="1555103"/>
          </a:xfrm>
        </p:grpSpPr>
        <p:sp>
          <p:nvSpPr>
            <p:cNvPr name="Freeform 6" id="6"/>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0" y="1028700"/>
            <a:ext cx="5035897" cy="9964388"/>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8" id="18"/>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3">
              <a:alphaModFix amt="35000"/>
            </a:blip>
            <a:stretch>
              <a:fillRect l="0" t="0" r="0" b="0"/>
            </a:stretch>
          </a:blipFill>
        </p:spPr>
      </p:sp>
      <p:grpSp>
        <p:nvGrpSpPr>
          <p:cNvPr name="Group 19" id="19"/>
          <p:cNvGrpSpPr/>
          <p:nvPr/>
        </p:nvGrpSpPr>
        <p:grpSpPr>
          <a:xfrm rot="0">
            <a:off x="10890316" y="3861513"/>
            <a:ext cx="1042538" cy="47625"/>
            <a:chOff x="0" y="0"/>
            <a:chExt cx="274578" cy="12543"/>
          </a:xfrm>
        </p:grpSpPr>
        <p:sp>
          <p:nvSpPr>
            <p:cNvPr name="Freeform 20" id="20"/>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1" id="21"/>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258615" y="3078912"/>
            <a:ext cx="5263403" cy="2140586"/>
          </a:xfrm>
          <a:prstGeom prst="rect">
            <a:avLst/>
          </a:prstGeom>
        </p:spPr>
        <p:txBody>
          <a:bodyPr anchor="t" rtlCol="false" tIns="0" lIns="0" bIns="0" rIns="0">
            <a:spAutoFit/>
          </a:bodyPr>
          <a:lstStyle/>
          <a:p>
            <a:pPr>
              <a:lnSpc>
                <a:spcPts val="4339"/>
              </a:lnSpc>
            </a:pPr>
            <a:r>
              <a:rPr lang="en-US" sz="3099">
                <a:solidFill>
                  <a:srgbClr val="FFFFFF"/>
                </a:solidFill>
                <a:latin typeface="Open Sans"/>
              </a:rPr>
              <a:t>– Fixed Price Model</a:t>
            </a:r>
          </a:p>
          <a:p>
            <a:pPr>
              <a:lnSpc>
                <a:spcPts val="4339"/>
              </a:lnSpc>
            </a:pPr>
            <a:r>
              <a:rPr lang="en-US" sz="3099">
                <a:solidFill>
                  <a:srgbClr val="FFFFFF"/>
                </a:solidFill>
                <a:latin typeface="Open Sans"/>
              </a:rPr>
              <a:t>– Time and Material Model</a:t>
            </a:r>
          </a:p>
          <a:p>
            <a:pPr>
              <a:lnSpc>
                <a:spcPts val="4339"/>
              </a:lnSpc>
            </a:pPr>
            <a:r>
              <a:rPr lang="en-US" sz="3099">
                <a:solidFill>
                  <a:srgbClr val="FFFFFF"/>
                </a:solidFill>
                <a:latin typeface="Open Sans"/>
              </a:rPr>
              <a:t>– Dedicated Team Model</a:t>
            </a:r>
          </a:p>
          <a:p>
            <a:pPr>
              <a:lnSpc>
                <a:spcPts val="4339"/>
              </a:lnSpc>
              <a:spcBef>
                <a:spcPct val="0"/>
              </a:spcBef>
            </a:pPr>
          </a:p>
        </p:txBody>
      </p:sp>
      <p:sp>
        <p:nvSpPr>
          <p:cNvPr name="TextBox 23" id="23"/>
          <p:cNvSpPr txBox="true"/>
          <p:nvPr/>
        </p:nvSpPr>
        <p:spPr>
          <a:xfrm rot="0">
            <a:off x="8258615" y="6888479"/>
            <a:ext cx="8352254" cy="2369821"/>
          </a:xfrm>
          <a:prstGeom prst="rect">
            <a:avLst/>
          </a:prstGeom>
        </p:spPr>
        <p:txBody>
          <a:bodyPr anchor="t" rtlCol="false" tIns="0" lIns="0" bIns="0" rIns="0">
            <a:spAutoFit/>
          </a:bodyPr>
          <a:lstStyle/>
          <a:p>
            <a:pPr>
              <a:lnSpc>
                <a:spcPts val="3779"/>
              </a:lnSpc>
            </a:pPr>
            <a:r>
              <a:rPr lang="en-US" sz="2699">
                <a:solidFill>
                  <a:srgbClr val="FFFFFF"/>
                </a:solidFill>
                <a:latin typeface="Open Sans"/>
              </a:rPr>
              <a:t>– Ensuring Clear Communication with the Development Team</a:t>
            </a:r>
          </a:p>
          <a:p>
            <a:pPr>
              <a:lnSpc>
                <a:spcPts val="3779"/>
              </a:lnSpc>
            </a:pPr>
            <a:r>
              <a:rPr lang="en-US" sz="2699">
                <a:solidFill>
                  <a:srgbClr val="FFFFFF"/>
                </a:solidFill>
                <a:latin typeface="Open Sans"/>
              </a:rPr>
              <a:t>– Taking into Account Unexpected Costs</a:t>
            </a:r>
          </a:p>
          <a:p>
            <a:pPr>
              <a:lnSpc>
                <a:spcPts val="3779"/>
              </a:lnSpc>
            </a:pPr>
            <a:r>
              <a:rPr lang="en-US" sz="2699">
                <a:solidFill>
                  <a:srgbClr val="FFFFFF"/>
                </a:solidFill>
                <a:latin typeface="Open Sans"/>
              </a:rPr>
              <a:t>– Regularly Revisiting and Revising the Budget</a:t>
            </a:r>
          </a:p>
          <a:p>
            <a:pPr>
              <a:lnSpc>
                <a:spcPts val="3779"/>
              </a:lnSpc>
              <a:spcBef>
                <a:spcPct val="0"/>
              </a:spcBef>
            </a:pPr>
          </a:p>
        </p:txBody>
      </p:sp>
      <p:sp>
        <p:nvSpPr>
          <p:cNvPr name="TextBox 24" id="24"/>
          <p:cNvSpPr txBox="true"/>
          <p:nvPr/>
        </p:nvSpPr>
        <p:spPr>
          <a:xfrm rot="0">
            <a:off x="7116159" y="1726402"/>
            <a:ext cx="10143141" cy="1019176"/>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Open Sans"/>
              </a:rPr>
              <a:t>⦁ </a:t>
            </a:r>
            <a:r>
              <a:rPr lang="en-US" sz="2999">
                <a:solidFill>
                  <a:srgbClr val="FFFFFF"/>
                </a:solidFill>
                <a:latin typeface="Open Sans Bold"/>
              </a:rPr>
              <a:t>Also, we discuss on tips and methods for and accurate cost Estimation</a:t>
            </a:r>
          </a:p>
        </p:txBody>
      </p:sp>
      <p:sp>
        <p:nvSpPr>
          <p:cNvPr name="TextBox 25" id="25"/>
          <p:cNvSpPr txBox="true"/>
          <p:nvPr/>
        </p:nvSpPr>
        <p:spPr>
          <a:xfrm rot="0">
            <a:off x="6441922" y="1892859"/>
            <a:ext cx="49611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Bold"/>
              </a:rPr>
              <a:t>02</a:t>
            </a:r>
          </a:p>
        </p:txBody>
      </p:sp>
      <p:grpSp>
        <p:nvGrpSpPr>
          <p:cNvPr name="Group 26" id="26"/>
          <p:cNvGrpSpPr/>
          <p:nvPr/>
        </p:nvGrpSpPr>
        <p:grpSpPr>
          <a:xfrm rot="0">
            <a:off x="6289522" y="1774027"/>
            <a:ext cx="648510" cy="6485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9" id="29"/>
          <p:cNvGrpSpPr/>
          <p:nvPr/>
        </p:nvGrpSpPr>
        <p:grpSpPr>
          <a:xfrm rot="0">
            <a:off x="6302806" y="5720873"/>
            <a:ext cx="677751" cy="6777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6456163" y="5811462"/>
            <a:ext cx="496110" cy="33972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Open Sans Bold"/>
              </a:rPr>
              <a:t>03</a:t>
            </a:r>
          </a:p>
        </p:txBody>
      </p:sp>
      <p:sp>
        <p:nvSpPr>
          <p:cNvPr name="TextBox 33" id="33"/>
          <p:cNvSpPr txBox="true"/>
          <p:nvPr/>
        </p:nvSpPr>
        <p:spPr>
          <a:xfrm rot="0">
            <a:off x="7390826" y="214666"/>
            <a:ext cx="9220044" cy="1417321"/>
          </a:xfrm>
          <a:prstGeom prst="rect">
            <a:avLst/>
          </a:prstGeom>
        </p:spPr>
        <p:txBody>
          <a:bodyPr anchor="t" rtlCol="false" tIns="0" lIns="0" bIns="0" rIns="0">
            <a:spAutoFit/>
          </a:bodyPr>
          <a:lstStyle/>
          <a:p>
            <a:pPr>
              <a:lnSpc>
                <a:spcPts val="3779"/>
              </a:lnSpc>
            </a:pPr>
          </a:p>
          <a:p>
            <a:pPr>
              <a:lnSpc>
                <a:spcPts val="3779"/>
              </a:lnSpc>
            </a:pPr>
            <a:r>
              <a:rPr lang="en-US" sz="2699">
                <a:solidFill>
                  <a:srgbClr val="FFFFFF"/>
                </a:solidFill>
                <a:latin typeface="Open Sans Bold"/>
              </a:rPr>
              <a:t>⦁ Factors Influencing Mobile App Development Costs</a:t>
            </a:r>
          </a:p>
          <a:p>
            <a:pPr>
              <a:lnSpc>
                <a:spcPts val="3779"/>
              </a:lnSpc>
              <a:spcBef>
                <a:spcPct val="0"/>
              </a:spcBef>
            </a:pPr>
          </a:p>
        </p:txBody>
      </p:sp>
      <p:sp>
        <p:nvSpPr>
          <p:cNvPr name="TextBox 34" id="34"/>
          <p:cNvSpPr txBox="true"/>
          <p:nvPr/>
        </p:nvSpPr>
        <p:spPr>
          <a:xfrm rot="0">
            <a:off x="7390826" y="5654198"/>
            <a:ext cx="7443999" cy="563881"/>
          </a:xfrm>
          <a:prstGeom prst="rect">
            <a:avLst/>
          </a:prstGeom>
        </p:spPr>
        <p:txBody>
          <a:bodyPr anchor="t" rtlCol="false" tIns="0" lIns="0" bIns="0" rIns="0">
            <a:spAutoFit/>
          </a:bodyPr>
          <a:lstStyle/>
          <a:p>
            <a:pPr>
              <a:lnSpc>
                <a:spcPts val="4619"/>
              </a:lnSpc>
              <a:spcBef>
                <a:spcPct val="0"/>
              </a:spcBef>
            </a:pPr>
            <a:r>
              <a:rPr lang="en-US" sz="3299">
                <a:solidFill>
                  <a:srgbClr val="FFFFFF"/>
                </a:solidFill>
                <a:latin typeface="Open Sans"/>
              </a:rPr>
              <a:t>⦁ </a:t>
            </a:r>
            <a:r>
              <a:rPr lang="en-US" sz="3299">
                <a:solidFill>
                  <a:srgbClr val="FFFFFF"/>
                </a:solidFill>
                <a:latin typeface="Open Sans Bold"/>
              </a:rPr>
              <a:t>Tips for Accurate Cost Estimation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8153377" y="7727913"/>
            <a:ext cx="290192" cy="1530387"/>
            <a:chOff x="0" y="0"/>
            <a:chExt cx="294878" cy="1555103"/>
          </a:xfrm>
        </p:grpSpPr>
        <p:sp>
          <p:nvSpPr>
            <p:cNvPr name="Freeform 12" id="12"/>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828563" y="1728401"/>
            <a:ext cx="5035897" cy="9964388"/>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4" id="24"/>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3">
              <a:alphaModFix amt="35000"/>
            </a:blip>
            <a:stretch>
              <a:fillRect l="0" t="0" r="0" b="0"/>
            </a:stretch>
          </a:blipFill>
        </p:spPr>
      </p:sp>
      <p:sp>
        <p:nvSpPr>
          <p:cNvPr name="TextBox 25" id="25"/>
          <p:cNvSpPr txBox="true"/>
          <p:nvPr/>
        </p:nvSpPr>
        <p:spPr>
          <a:xfrm rot="0">
            <a:off x="4956237"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Data 01</a:t>
            </a:r>
          </a:p>
        </p:txBody>
      </p:sp>
      <p:sp>
        <p:nvSpPr>
          <p:cNvPr name="TextBox 26" id="26"/>
          <p:cNvSpPr txBox="true"/>
          <p:nvPr/>
        </p:nvSpPr>
        <p:spPr>
          <a:xfrm rot="0">
            <a:off x="7033173"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Data 02</a:t>
            </a:r>
          </a:p>
        </p:txBody>
      </p:sp>
      <p:grpSp>
        <p:nvGrpSpPr>
          <p:cNvPr name="Group 27" id="27"/>
          <p:cNvGrpSpPr/>
          <p:nvPr/>
        </p:nvGrpSpPr>
        <p:grpSpPr>
          <a:xfrm rot="0">
            <a:off x="10890316" y="3861513"/>
            <a:ext cx="1042538" cy="47625"/>
            <a:chOff x="0" y="0"/>
            <a:chExt cx="274578" cy="12543"/>
          </a:xfrm>
        </p:grpSpPr>
        <p:sp>
          <p:nvSpPr>
            <p:cNvPr name="Freeform 28" id="28"/>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9" id="29"/>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8171368" y="2453486"/>
            <a:ext cx="4982921" cy="1408027"/>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 CONCLUSION</a:t>
            </a:r>
          </a:p>
          <a:p>
            <a:pPr>
              <a:lnSpc>
                <a:spcPts val="5336"/>
              </a:lnSpc>
            </a:pPr>
          </a:p>
        </p:txBody>
      </p:sp>
      <p:sp>
        <p:nvSpPr>
          <p:cNvPr name="TextBox 31" id="31"/>
          <p:cNvSpPr txBox="true"/>
          <p:nvPr/>
        </p:nvSpPr>
        <p:spPr>
          <a:xfrm rot="0">
            <a:off x="7521685" y="4692885"/>
            <a:ext cx="10168797" cy="4563111"/>
          </a:xfrm>
          <a:prstGeom prst="rect">
            <a:avLst/>
          </a:prstGeom>
        </p:spPr>
        <p:txBody>
          <a:bodyPr anchor="t" rtlCol="false" tIns="0" lIns="0" bIns="0" rIns="0">
            <a:spAutoFit/>
          </a:bodyPr>
          <a:lstStyle/>
          <a:p>
            <a:pPr>
              <a:lnSpc>
                <a:spcPts val="3639"/>
              </a:lnSpc>
            </a:pPr>
            <a:r>
              <a:rPr lang="en-US" sz="2599">
                <a:solidFill>
                  <a:srgbClr val="FFFFFF"/>
                </a:solidFill>
                <a:latin typeface="Open Sans"/>
              </a:rPr>
              <a:t>This report has provided a comprehensive overview of mobile application development paradigm which is not a one time but a continuous process that requires clear requirement gathering, communication with an accurate cost estimation. Following these tips ensure a smooth development process. And to remember, an investment in a mobile app is an investment in your business’s future. By prioritizing and planning correctly, you can ensure this investment gives you a high return in the long run.</a:t>
            </a:r>
          </a:p>
          <a:p>
            <a:pPr>
              <a:lnSpc>
                <a:spcPts val="3639"/>
              </a:lnSpc>
            </a:pPr>
          </a:p>
          <a:p>
            <a:pPr>
              <a:lnSpc>
                <a:spcPts val="363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sp>
        <p:nvSpPr>
          <p:cNvPr name="TextBox 13" id="13"/>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14" id="14"/>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15" id="15"/>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16" id="16"/>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7" id="17"/>
          <p:cNvGrpSpPr>
            <a:grpSpLocks noChangeAspect="true"/>
          </p:cNvGrpSpPr>
          <p:nvPr/>
        </p:nvGrpSpPr>
        <p:grpSpPr>
          <a:xfrm rot="-2462652">
            <a:off x="5075227" y="-1306951"/>
            <a:ext cx="3127859" cy="6189006"/>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7" id="27"/>
          <p:cNvGrpSpPr>
            <a:grpSpLocks noChangeAspect="true"/>
          </p:cNvGrpSpPr>
          <p:nvPr/>
        </p:nvGrpSpPr>
        <p:grpSpPr>
          <a:xfrm rot="-2462652">
            <a:off x="2299117" y="1081774"/>
            <a:ext cx="3127859" cy="6189006"/>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7" id="37"/>
          <p:cNvGrpSpPr>
            <a:grpSpLocks noChangeAspect="true"/>
          </p:cNvGrpSpPr>
          <p:nvPr/>
        </p:nvGrpSpPr>
        <p:grpSpPr>
          <a:xfrm rot="-2462652">
            <a:off x="-258867" y="3490655"/>
            <a:ext cx="3127859" cy="6189006"/>
            <a:chOff x="0" y="0"/>
            <a:chExt cx="2620010" cy="5184140"/>
          </a:xfrm>
        </p:grpSpPr>
        <p:sp>
          <p:nvSpPr>
            <p:cNvPr name="Freeform 38" id="3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9" id="3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40" id="4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1" id="4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2" id="4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4" id="4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5" id="4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6" id="4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7" id="47"/>
          <p:cNvGrpSpPr>
            <a:grpSpLocks noChangeAspect="true"/>
          </p:cNvGrpSpPr>
          <p:nvPr/>
        </p:nvGrpSpPr>
        <p:grpSpPr>
          <a:xfrm rot="-2462652">
            <a:off x="6833507" y="6153719"/>
            <a:ext cx="3127859" cy="6189006"/>
            <a:chOff x="0" y="0"/>
            <a:chExt cx="2620010" cy="5184140"/>
          </a:xfrm>
        </p:grpSpPr>
        <p:sp>
          <p:nvSpPr>
            <p:cNvPr name="Freeform 48" id="4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9" id="4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50" id="5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1" id="5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2" id="5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4" id="5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5" id="5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6" id="5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7" id="57"/>
          <p:cNvGrpSpPr>
            <a:grpSpLocks noChangeAspect="true"/>
          </p:cNvGrpSpPr>
          <p:nvPr/>
        </p:nvGrpSpPr>
        <p:grpSpPr>
          <a:xfrm rot="-2462652">
            <a:off x="4275524" y="8562599"/>
            <a:ext cx="3127859" cy="6189006"/>
            <a:chOff x="0" y="0"/>
            <a:chExt cx="2620010" cy="5184140"/>
          </a:xfrm>
        </p:grpSpPr>
        <p:sp>
          <p:nvSpPr>
            <p:cNvPr name="Freeform 58" id="5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9" id="5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60" id="6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1" id="6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2" id="6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3" id="6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4" id="6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5" id="6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6" id="6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7" id="67"/>
          <p:cNvGrpSpPr/>
          <p:nvPr/>
        </p:nvGrpSpPr>
        <p:grpSpPr>
          <a:xfrm rot="0">
            <a:off x="14870476" y="3438747"/>
            <a:ext cx="1311811" cy="59926"/>
            <a:chOff x="0" y="0"/>
            <a:chExt cx="274578" cy="12543"/>
          </a:xfrm>
        </p:grpSpPr>
        <p:sp>
          <p:nvSpPr>
            <p:cNvPr name="Freeform 68" id="68"/>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69" id="69"/>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11301549" y="2124082"/>
            <a:ext cx="4880738" cy="910819"/>
          </a:xfrm>
          <a:prstGeom prst="rect">
            <a:avLst/>
          </a:prstGeom>
        </p:spPr>
        <p:txBody>
          <a:bodyPr anchor="t" rtlCol="false" tIns="0" lIns="0" bIns="0" rIns="0">
            <a:spAutoFit/>
          </a:bodyPr>
          <a:lstStyle/>
          <a:p>
            <a:pPr algn="r">
              <a:lnSpc>
                <a:spcPts val="6714"/>
              </a:lnSpc>
            </a:pPr>
            <a:r>
              <a:rPr lang="en-US" sz="5738">
                <a:solidFill>
                  <a:srgbClr val="FFFFFF"/>
                </a:solidFill>
                <a:latin typeface="Poppins Bold"/>
              </a:rPr>
              <a:t>Thank You</a:t>
            </a:r>
          </a:p>
        </p:txBody>
      </p:sp>
      <p:sp>
        <p:nvSpPr>
          <p:cNvPr name="TextBox 71" id="71"/>
          <p:cNvSpPr txBox="true"/>
          <p:nvPr/>
        </p:nvSpPr>
        <p:spPr>
          <a:xfrm rot="0">
            <a:off x="13741918" y="4157227"/>
            <a:ext cx="2440369" cy="1454378"/>
          </a:xfrm>
          <a:prstGeom prst="rect">
            <a:avLst/>
          </a:prstGeom>
        </p:spPr>
        <p:txBody>
          <a:bodyPr anchor="t" rtlCol="false" tIns="0" lIns="0" bIns="0" rIns="0">
            <a:spAutoFit/>
          </a:bodyPr>
          <a:lstStyle/>
          <a:p>
            <a:pPr algn="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206314" y="480331"/>
            <a:ext cx="5491459" cy="750572"/>
          </a:xfrm>
          <a:prstGeom prst="rect">
            <a:avLst/>
          </a:prstGeom>
        </p:spPr>
        <p:txBody>
          <a:bodyPr anchor="t" rtlCol="false" tIns="0" lIns="0" bIns="0" rIns="0">
            <a:spAutoFit/>
          </a:bodyPr>
          <a:lstStyle/>
          <a:p>
            <a:pPr>
              <a:lnSpc>
                <a:spcPts val="5879"/>
              </a:lnSpc>
              <a:spcBef>
                <a:spcPct val="0"/>
              </a:spcBef>
            </a:pPr>
            <a:r>
              <a:rPr lang="en-US" sz="4199">
                <a:solidFill>
                  <a:srgbClr val="FFFFFF"/>
                </a:solidFill>
                <a:latin typeface="Poppins Bold"/>
              </a:rPr>
              <a:t>TABLE OF CONTENTS</a:t>
            </a:r>
          </a:p>
        </p:txBody>
      </p:sp>
      <p:grpSp>
        <p:nvGrpSpPr>
          <p:cNvPr name="Group 12" id="12"/>
          <p:cNvGrpSpPr>
            <a:grpSpLocks noChangeAspect="true"/>
          </p:cNvGrpSpPr>
          <p:nvPr/>
        </p:nvGrpSpPr>
        <p:grpSpPr>
          <a:xfrm rot="0">
            <a:off x="12899993" y="1651066"/>
            <a:ext cx="3530079" cy="698486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5526030" y="3465853"/>
            <a:ext cx="2627347" cy="5198657"/>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11697774" y="4327316"/>
            <a:ext cx="2191972" cy="4337193"/>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2" id="42"/>
          <p:cNvSpPr txBox="true"/>
          <p:nvPr/>
        </p:nvSpPr>
        <p:spPr>
          <a:xfrm rot="0">
            <a:off x="878329" y="1481406"/>
            <a:ext cx="10154599" cy="6619339"/>
          </a:xfrm>
          <a:prstGeom prst="rect">
            <a:avLst/>
          </a:prstGeom>
        </p:spPr>
        <p:txBody>
          <a:bodyPr anchor="t" rtlCol="false" tIns="0" lIns="0" bIns="0" rIns="0">
            <a:spAutoFit/>
          </a:bodyPr>
          <a:lstStyle/>
          <a:p>
            <a:pPr marL="733219" indent="-366610" lvl="1">
              <a:lnSpc>
                <a:spcPts val="4754"/>
              </a:lnSpc>
              <a:buFont typeface="Arial"/>
              <a:buChar char="•"/>
            </a:pPr>
            <a:r>
              <a:rPr lang="en-US" sz="3396">
                <a:solidFill>
                  <a:srgbClr val="FF00E6"/>
                </a:solidFill>
                <a:latin typeface="Poppins Bold"/>
              </a:rPr>
              <a:t> INTRODUCTION</a:t>
            </a:r>
          </a:p>
          <a:p>
            <a:pPr marL="733219" indent="-366610" lvl="1">
              <a:lnSpc>
                <a:spcPts val="4754"/>
              </a:lnSpc>
              <a:buFont typeface="Arial"/>
              <a:buChar char="•"/>
            </a:pPr>
            <a:r>
              <a:rPr lang="en-US" sz="3396">
                <a:solidFill>
                  <a:srgbClr val="FF00E6"/>
                </a:solidFill>
                <a:latin typeface="Poppins Bold"/>
              </a:rPr>
              <a:t>TYPES OF APPLICATIIONS  </a:t>
            </a:r>
          </a:p>
          <a:p>
            <a:pPr marL="733219" indent="-366610" lvl="1">
              <a:lnSpc>
                <a:spcPts val="4754"/>
              </a:lnSpc>
              <a:buFont typeface="Arial"/>
              <a:buChar char="•"/>
            </a:pPr>
            <a:r>
              <a:rPr lang="en-US" sz="3396">
                <a:solidFill>
                  <a:srgbClr val="FF00E6"/>
                </a:solidFill>
                <a:latin typeface="Poppins Bold"/>
              </a:rPr>
              <a:t>PROGRAMMING LANGUAGES USED IN MOBILE APPLICATION</a:t>
            </a:r>
          </a:p>
          <a:p>
            <a:pPr marL="733219" indent="-366610" lvl="1">
              <a:lnSpc>
                <a:spcPts val="4754"/>
              </a:lnSpc>
              <a:buFont typeface="Arial"/>
              <a:buChar char="•"/>
            </a:pPr>
            <a:r>
              <a:rPr lang="en-US" sz="3396">
                <a:solidFill>
                  <a:srgbClr val="FF00E6"/>
                </a:solidFill>
                <a:latin typeface="Poppins Bold"/>
              </a:rPr>
              <a:t>MOBILE APPlLICATION ARCHITECTURES AND PATTERNS</a:t>
            </a:r>
          </a:p>
          <a:p>
            <a:pPr marL="733219" indent="-366610" lvl="1">
              <a:lnSpc>
                <a:spcPts val="4754"/>
              </a:lnSpc>
              <a:buFont typeface="Arial"/>
              <a:buChar char="•"/>
            </a:pPr>
            <a:r>
              <a:rPr lang="en-US" sz="3396">
                <a:solidFill>
                  <a:srgbClr val="FF00E6"/>
                </a:solidFill>
                <a:latin typeface="Poppins Bold"/>
              </a:rPr>
              <a:t>WAYS AND METHOD TO COLLECT AND ANALYSE USER                           </a:t>
            </a:r>
          </a:p>
          <a:p>
            <a:pPr marL="733219" indent="-366610" lvl="1">
              <a:lnSpc>
                <a:spcPts val="4754"/>
              </a:lnSpc>
              <a:buFont typeface="Arial"/>
              <a:buChar char="•"/>
            </a:pPr>
            <a:r>
              <a:rPr lang="en-US" sz="3396">
                <a:solidFill>
                  <a:srgbClr val="FF00E6"/>
                </a:solidFill>
                <a:latin typeface="Poppins Bold"/>
              </a:rPr>
              <a:t>REQUIREMENT ENGINERRING</a:t>
            </a:r>
          </a:p>
          <a:p>
            <a:pPr marL="733219" indent="-366610" lvl="1">
              <a:lnSpc>
                <a:spcPts val="4754"/>
              </a:lnSpc>
              <a:buFont typeface="Arial"/>
              <a:buChar char="•"/>
            </a:pPr>
            <a:r>
              <a:rPr lang="en-US" sz="3396">
                <a:solidFill>
                  <a:srgbClr val="FF00E6"/>
                </a:solidFill>
                <a:latin typeface="Poppins Bold"/>
              </a:rPr>
              <a:t>COST ANALYSIS FOR MOBILE APPLICATION </a:t>
            </a:r>
          </a:p>
          <a:p>
            <a:pPr marL="733219" indent="-366610" lvl="1">
              <a:lnSpc>
                <a:spcPts val="4754"/>
              </a:lnSpc>
              <a:buFont typeface="Arial"/>
              <a:buChar char="•"/>
            </a:pPr>
            <a:r>
              <a:rPr lang="en-US" sz="3396">
                <a:solidFill>
                  <a:srgbClr val="FF00E6"/>
                </a:solidFill>
                <a:latin typeface="Poppin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53377" y="7727913"/>
            <a:ext cx="290192" cy="1530387"/>
            <a:chOff x="0" y="0"/>
            <a:chExt cx="294878" cy="1555103"/>
          </a:xfrm>
        </p:grpSpPr>
        <p:sp>
          <p:nvSpPr>
            <p:cNvPr name="Freeform 13" id="1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4" id="1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421413" y="1626133"/>
            <a:ext cx="5035897" cy="996438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5" id="25"/>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5">
              <a:alphaModFix amt="35000"/>
            </a:blip>
            <a:stretch>
              <a:fillRect l="0" t="0" r="0" b="0"/>
            </a:stretch>
          </a:blipFill>
        </p:spPr>
      </p:sp>
      <p:sp>
        <p:nvSpPr>
          <p:cNvPr name="TextBox 26" id="26"/>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sp>
        <p:nvSpPr>
          <p:cNvPr name="TextBox 27" id="27"/>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28" id="28"/>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29" id="29"/>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30" id="30"/>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31" id="31"/>
          <p:cNvGrpSpPr/>
          <p:nvPr/>
        </p:nvGrpSpPr>
        <p:grpSpPr>
          <a:xfrm rot="0">
            <a:off x="10890316" y="3861513"/>
            <a:ext cx="1042538" cy="47625"/>
            <a:chOff x="0" y="0"/>
            <a:chExt cx="274578" cy="12543"/>
          </a:xfrm>
        </p:grpSpPr>
        <p:sp>
          <p:nvSpPr>
            <p:cNvPr name="Freeform 32" id="3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33" id="3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402124" y="2303345"/>
            <a:ext cx="4982921"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INTRODUCTION</a:t>
            </a:r>
          </a:p>
        </p:txBody>
      </p:sp>
      <p:sp>
        <p:nvSpPr>
          <p:cNvPr name="TextBox 35" id="35"/>
          <p:cNvSpPr txBox="true"/>
          <p:nvPr/>
        </p:nvSpPr>
        <p:spPr>
          <a:xfrm rot="0">
            <a:off x="10890316" y="4355603"/>
            <a:ext cx="5263403" cy="389256"/>
          </a:xfrm>
          <a:prstGeom prst="rect">
            <a:avLst/>
          </a:prstGeom>
        </p:spPr>
        <p:txBody>
          <a:bodyPr anchor="t" rtlCol="false" tIns="0" lIns="0" bIns="0" rIns="0">
            <a:spAutoFit/>
          </a:bodyPr>
          <a:lstStyle/>
          <a:p>
            <a:pPr>
              <a:lnSpc>
                <a:spcPts val="3219"/>
              </a:lnSpc>
              <a:spcBef>
                <a:spcPct val="0"/>
              </a:spcBef>
            </a:pPr>
          </a:p>
        </p:txBody>
      </p:sp>
      <p:sp>
        <p:nvSpPr>
          <p:cNvPr name="TextBox 36" id="36"/>
          <p:cNvSpPr txBox="true"/>
          <p:nvPr/>
        </p:nvSpPr>
        <p:spPr>
          <a:xfrm rot="0">
            <a:off x="6876827" y="4355603"/>
            <a:ext cx="10857032" cy="5068570"/>
          </a:xfrm>
          <a:prstGeom prst="rect">
            <a:avLst/>
          </a:prstGeom>
        </p:spPr>
        <p:txBody>
          <a:bodyPr anchor="t" rtlCol="false" tIns="0" lIns="0" bIns="0" rIns="0">
            <a:spAutoFit/>
          </a:bodyPr>
          <a:lstStyle/>
          <a:p>
            <a:pPr>
              <a:lnSpc>
                <a:spcPts val="3339"/>
              </a:lnSpc>
              <a:spcBef>
                <a:spcPct val="0"/>
              </a:spcBef>
            </a:pPr>
            <a:r>
              <a:rPr lang="en-US" sz="2385">
                <a:solidFill>
                  <a:srgbClr val="FFFFFF"/>
                </a:solidFill>
                <a:latin typeface="Open Sans"/>
              </a:rPr>
              <a:t>In the last two decades, mobile phones have become ubiquitous due to technological advancements. These advancements have enabled mobile devices to run more complex applications with enhanced features. Initially limited by limited internet access, mobile apps were confined to native capabilities like SMS and camera. However, the release of the iPhone in 2007 revolutionized the industry by introducing sophisticated apps and internet connectivity, leading to the rise of smartphones. The popularity of mobile apps has caused a significant surge in data traffic, with a 4932% increase in the USA from 2006 to 2009. Apps like instant messaging have ingrained smartphones into our daily lives, turning them into a basic necessity. While the mobile app industry has experienced remarkable growth, information about software development processes remains scarce.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7922056" cy="5143500"/>
            <a:chOff x="0" y="0"/>
            <a:chExt cx="2086467" cy="1354667"/>
          </a:xfrm>
        </p:grpSpPr>
        <p:sp>
          <p:nvSpPr>
            <p:cNvPr name="Freeform 12" id="12"/>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218182" y="1752839"/>
            <a:ext cx="3427209" cy="678132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a:grpSpLocks noChangeAspect="true"/>
          </p:cNvGrpSpPr>
          <p:nvPr/>
        </p:nvGrpSpPr>
        <p:grpSpPr>
          <a:xfrm rot="0">
            <a:off x="2495135" y="1752839"/>
            <a:ext cx="3427209" cy="6781322"/>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4" id="34"/>
          <p:cNvGrpSpPr>
            <a:grpSpLocks noChangeAspect="true"/>
          </p:cNvGrpSpPr>
          <p:nvPr/>
        </p:nvGrpSpPr>
        <p:grpSpPr>
          <a:xfrm rot="0">
            <a:off x="6024519" y="2318809"/>
            <a:ext cx="3427209" cy="6781322"/>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4" id="44"/>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5" id="45"/>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grpSp>
        <p:nvGrpSpPr>
          <p:cNvPr name="Group 46" id="46"/>
          <p:cNvGrpSpPr/>
          <p:nvPr/>
        </p:nvGrpSpPr>
        <p:grpSpPr>
          <a:xfrm rot="0">
            <a:off x="11083505" y="3494310"/>
            <a:ext cx="1042538" cy="47625"/>
            <a:chOff x="0" y="0"/>
            <a:chExt cx="274578" cy="12543"/>
          </a:xfrm>
        </p:grpSpPr>
        <p:sp>
          <p:nvSpPr>
            <p:cNvPr name="Freeform 47" id="47"/>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8" id="48"/>
            <p:cNvSpPr txBox="true"/>
            <p:nvPr/>
          </p:nvSpPr>
          <p:spPr>
            <a:xfrm>
              <a:off x="0" y="-57150"/>
              <a:ext cx="274578" cy="69693"/>
            </a:xfrm>
            <a:prstGeom prst="rect">
              <a:avLst/>
            </a:prstGeom>
          </p:spPr>
          <p:txBody>
            <a:bodyPr anchor="ctr" rtlCol="false" tIns="50800" lIns="50800" bIns="50800" rIns="50800"/>
            <a:lstStyle/>
            <a:p>
              <a:pPr algn="ctr">
                <a:lnSpc>
                  <a:spcPts val="3779"/>
                </a:lnSpc>
              </a:pPr>
            </a:p>
          </p:txBody>
        </p:sp>
      </p:grpSp>
      <p:sp>
        <p:nvSpPr>
          <p:cNvPr name="TextBox 49" id="49"/>
          <p:cNvSpPr txBox="true"/>
          <p:nvPr/>
        </p:nvSpPr>
        <p:spPr>
          <a:xfrm rot="0">
            <a:off x="9451728" y="975668"/>
            <a:ext cx="7607547"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TYPES OF APPLICATIONS</a:t>
            </a:r>
          </a:p>
        </p:txBody>
      </p:sp>
      <p:grpSp>
        <p:nvGrpSpPr>
          <p:cNvPr name="Group 50" id="50"/>
          <p:cNvGrpSpPr/>
          <p:nvPr/>
        </p:nvGrpSpPr>
        <p:grpSpPr>
          <a:xfrm rot="0">
            <a:off x="10901865" y="4122329"/>
            <a:ext cx="677751" cy="677751"/>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3" id="53"/>
          <p:cNvSpPr txBox="true"/>
          <p:nvPr/>
        </p:nvSpPr>
        <p:spPr>
          <a:xfrm rot="0">
            <a:off x="11865366" y="4241070"/>
            <a:ext cx="4221864"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   Native Applications</a:t>
            </a:r>
          </a:p>
        </p:txBody>
      </p:sp>
      <p:sp>
        <p:nvSpPr>
          <p:cNvPr name="TextBox 54" id="54"/>
          <p:cNvSpPr txBox="true"/>
          <p:nvPr/>
        </p:nvSpPr>
        <p:spPr>
          <a:xfrm rot="0">
            <a:off x="10992685" y="425949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grpSp>
        <p:nvGrpSpPr>
          <p:cNvPr name="Group 55" id="55"/>
          <p:cNvGrpSpPr/>
          <p:nvPr/>
        </p:nvGrpSpPr>
        <p:grpSpPr>
          <a:xfrm rot="0">
            <a:off x="10992685" y="6028805"/>
            <a:ext cx="677751" cy="67775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7" id="5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8" id="58"/>
          <p:cNvSpPr txBox="true"/>
          <p:nvPr/>
        </p:nvSpPr>
        <p:spPr>
          <a:xfrm rot="0">
            <a:off x="12230818" y="4577933"/>
            <a:ext cx="4221864" cy="12458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  native app is developed specifically for one platform or operating system, using the development tools and language that the platform supports. ). These apps are directly installed on a mobile device and can take full advantage of all device hardware, such as the camera, GPS, accelerometer, and more. </a:t>
            </a:r>
          </a:p>
        </p:txBody>
      </p:sp>
      <p:sp>
        <p:nvSpPr>
          <p:cNvPr name="TextBox 59" id="59"/>
          <p:cNvSpPr txBox="true"/>
          <p:nvPr/>
        </p:nvSpPr>
        <p:spPr>
          <a:xfrm rot="0">
            <a:off x="11083505" y="620480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60" id="60"/>
          <p:cNvGrpSpPr/>
          <p:nvPr/>
        </p:nvGrpSpPr>
        <p:grpSpPr>
          <a:xfrm rot="0">
            <a:off x="10992685" y="7557876"/>
            <a:ext cx="677751" cy="677751"/>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62" id="6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63" id="63"/>
          <p:cNvSpPr txBox="true"/>
          <p:nvPr/>
        </p:nvSpPr>
        <p:spPr>
          <a:xfrm rot="0">
            <a:off x="11865366" y="2583720"/>
            <a:ext cx="4221864" cy="257175"/>
          </a:xfrm>
          <a:prstGeom prst="rect">
            <a:avLst/>
          </a:prstGeom>
        </p:spPr>
        <p:txBody>
          <a:bodyPr anchor="t" rtlCol="false" tIns="0" lIns="0" bIns="0" rIns="0">
            <a:spAutoFit/>
          </a:bodyPr>
          <a:lstStyle/>
          <a:p>
            <a:pPr>
              <a:lnSpc>
                <a:spcPts val="2100"/>
              </a:lnSpc>
              <a:spcBef>
                <a:spcPct val="0"/>
              </a:spcBef>
            </a:pPr>
            <a:r>
              <a:rPr lang="en-US" sz="1500">
                <a:solidFill>
                  <a:srgbClr val="FFFFFF"/>
                </a:solidFill>
                <a:latin typeface="Open Sans Bold"/>
              </a:rPr>
              <a:t>What is a mobile app?</a:t>
            </a:r>
          </a:p>
        </p:txBody>
      </p:sp>
      <p:sp>
        <p:nvSpPr>
          <p:cNvPr name="TextBox 64" id="64"/>
          <p:cNvSpPr txBox="true"/>
          <p:nvPr/>
        </p:nvSpPr>
        <p:spPr>
          <a:xfrm rot="0">
            <a:off x="11174326" y="7699338"/>
            <a:ext cx="496110"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03</a:t>
            </a:r>
          </a:p>
        </p:txBody>
      </p:sp>
      <p:sp>
        <p:nvSpPr>
          <p:cNvPr name="TextBox 65" id="65"/>
          <p:cNvSpPr txBox="true"/>
          <p:nvPr/>
        </p:nvSpPr>
        <p:spPr>
          <a:xfrm rot="0">
            <a:off x="11898530" y="6482933"/>
            <a:ext cx="4221864" cy="826770"/>
          </a:xfrm>
          <a:prstGeom prst="rect">
            <a:avLst/>
          </a:prstGeom>
        </p:spPr>
        <p:txBody>
          <a:bodyPr anchor="t" rtlCol="false" tIns="0" lIns="0" bIns="0" rIns="0">
            <a:spAutoFit/>
          </a:bodyPr>
          <a:lstStyle/>
          <a:p>
            <a:pPr>
              <a:lnSpc>
                <a:spcPts val="1680"/>
              </a:lnSpc>
            </a:pPr>
          </a:p>
          <a:p>
            <a:pPr>
              <a:lnSpc>
                <a:spcPts val="1680"/>
              </a:lnSpc>
              <a:spcBef>
                <a:spcPct val="0"/>
              </a:spcBef>
            </a:pPr>
            <a:r>
              <a:rPr lang="en-US" sz="1200">
                <a:solidFill>
                  <a:srgbClr val="FFFFFF"/>
                </a:solidFill>
                <a:latin typeface="Open Sans"/>
              </a:rPr>
              <a:t>      web app is a website that is designed to look and feel like a native app but is accessed through a web browser, such as Chrome or Safari, on a mobile device</a:t>
            </a:r>
          </a:p>
        </p:txBody>
      </p:sp>
      <p:sp>
        <p:nvSpPr>
          <p:cNvPr name="TextBox 66" id="66"/>
          <p:cNvSpPr txBox="true"/>
          <p:nvPr/>
        </p:nvSpPr>
        <p:spPr>
          <a:xfrm rot="0">
            <a:off x="11898530" y="8175311"/>
            <a:ext cx="4221864" cy="14554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LA hybrid app is a blend of native and web apps. A hybrid app is built using web technologies (like HTML, CSS, and JavaScript that you may use for a web app) and then wrapped in a native container using platforms like Cordova or React Native. This approach allows a hybrid app to be installed like a native app but still use web app technologies.</a:t>
            </a:r>
          </a:p>
        </p:txBody>
      </p:sp>
      <p:sp>
        <p:nvSpPr>
          <p:cNvPr name="TextBox 67" id="67"/>
          <p:cNvSpPr txBox="true"/>
          <p:nvPr/>
        </p:nvSpPr>
        <p:spPr>
          <a:xfrm rot="0">
            <a:off x="12230818" y="3079020"/>
            <a:ext cx="5260981" cy="7359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A mobile app is a software application designed to run on mobile devices, such as smartphones and tablets, offering various functionalities, from entertainment to productivity. </a:t>
            </a:r>
          </a:p>
        </p:txBody>
      </p:sp>
      <p:sp>
        <p:nvSpPr>
          <p:cNvPr name="TextBox 68" id="68"/>
          <p:cNvSpPr txBox="true"/>
          <p:nvPr/>
        </p:nvSpPr>
        <p:spPr>
          <a:xfrm rot="0">
            <a:off x="11898530" y="6214328"/>
            <a:ext cx="4221864" cy="407670"/>
          </a:xfrm>
          <a:prstGeom prst="rect">
            <a:avLst/>
          </a:prstGeom>
        </p:spPr>
        <p:txBody>
          <a:bodyPr anchor="t" rtlCol="false" tIns="0" lIns="0" bIns="0" rIns="0">
            <a:spAutoFit/>
          </a:bodyPr>
          <a:lstStyle/>
          <a:p>
            <a:pPr>
              <a:lnSpc>
                <a:spcPts val="1680"/>
              </a:lnSpc>
            </a:pPr>
            <a:r>
              <a:rPr lang="en-US" sz="1200">
                <a:solidFill>
                  <a:srgbClr val="FFFFFF"/>
                </a:solidFill>
                <a:latin typeface="Open Sans"/>
              </a:rPr>
              <a:t>b.)  Web based applications</a:t>
            </a:r>
          </a:p>
          <a:p>
            <a:pPr>
              <a:lnSpc>
                <a:spcPts val="1680"/>
              </a:lnSpc>
              <a:spcBef>
                <a:spcPct val="0"/>
              </a:spcBef>
            </a:pPr>
          </a:p>
        </p:txBody>
      </p:sp>
      <p:sp>
        <p:nvSpPr>
          <p:cNvPr name="TextBox 69" id="69"/>
          <p:cNvSpPr txBox="true"/>
          <p:nvPr/>
        </p:nvSpPr>
        <p:spPr>
          <a:xfrm rot="0">
            <a:off x="11898530" y="7698632"/>
            <a:ext cx="4221864"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  Hybrid Applications</a:t>
            </a:r>
          </a:p>
        </p:txBody>
      </p:sp>
      <p:sp>
        <p:nvSpPr>
          <p:cNvPr name="TextBox 70" id="70"/>
          <p:cNvSpPr txBox="true"/>
          <p:nvPr/>
        </p:nvSpPr>
        <p:spPr>
          <a:xfrm rot="0">
            <a:off x="10295439" y="1978771"/>
            <a:ext cx="5332946" cy="366824"/>
          </a:xfrm>
          <a:prstGeom prst="rect">
            <a:avLst/>
          </a:prstGeom>
        </p:spPr>
        <p:txBody>
          <a:bodyPr anchor="t" rtlCol="false" tIns="0" lIns="0" bIns="0" rIns="0">
            <a:spAutoFit/>
          </a:bodyPr>
          <a:lstStyle/>
          <a:p>
            <a:pPr>
              <a:lnSpc>
                <a:spcPts val="1496"/>
              </a:lnSpc>
            </a:pPr>
            <a:r>
              <a:rPr lang="en-US" sz="1279">
                <a:solidFill>
                  <a:srgbClr val="FFFFFF"/>
                </a:solidFill>
                <a:latin typeface="Poppins Bold"/>
              </a:rPr>
              <a:t>to understand the different types of moblie applications we firts understand what actually is a mobile application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4288490" y="941457"/>
            <a:ext cx="3420629" cy="6768303"/>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p:nvPr/>
        </p:nvGrpSpPr>
        <p:grpSpPr>
          <a:xfrm rot="0">
            <a:off x="1828563" y="3311130"/>
            <a:ext cx="1042538" cy="47625"/>
            <a:chOff x="0" y="0"/>
            <a:chExt cx="274578" cy="12543"/>
          </a:xfrm>
        </p:grpSpPr>
        <p:sp>
          <p:nvSpPr>
            <p:cNvPr name="Freeform 16" id="1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17" id="1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878329" y="2218829"/>
            <a:ext cx="10407090" cy="7847564"/>
          </a:xfrm>
          <a:custGeom>
            <a:avLst/>
            <a:gdLst/>
            <a:ahLst/>
            <a:cxnLst/>
            <a:rect r="r" b="b" t="t" l="l"/>
            <a:pathLst>
              <a:path h="7847564" w="10407090">
                <a:moveTo>
                  <a:pt x="0" y="0"/>
                </a:moveTo>
                <a:lnTo>
                  <a:pt x="10407089" y="0"/>
                </a:lnTo>
                <a:lnTo>
                  <a:pt x="10407089" y="7847564"/>
                </a:lnTo>
                <a:lnTo>
                  <a:pt x="0" y="7847564"/>
                </a:lnTo>
                <a:lnTo>
                  <a:pt x="0" y="0"/>
                </a:lnTo>
                <a:close/>
              </a:path>
            </a:pathLst>
          </a:custGeom>
          <a:blipFill>
            <a:blip r:embed="rId3"/>
            <a:stretch>
              <a:fillRect l="-3798" t="-8249" r="-5891" b="-8510"/>
            </a:stretch>
          </a:blipFill>
        </p:spPr>
      </p:sp>
      <p:sp>
        <p:nvSpPr>
          <p:cNvPr name="TextBox 19" id="19"/>
          <p:cNvSpPr txBox="true"/>
          <p:nvPr/>
        </p:nvSpPr>
        <p:spPr>
          <a:xfrm rot="0">
            <a:off x="473449" y="1223411"/>
            <a:ext cx="11425082" cy="694414"/>
          </a:xfrm>
          <a:prstGeom prst="rect">
            <a:avLst/>
          </a:prstGeom>
        </p:spPr>
        <p:txBody>
          <a:bodyPr anchor="t" rtlCol="false" tIns="0" lIns="0" bIns="0" rIns="0">
            <a:spAutoFit/>
          </a:bodyPr>
          <a:lstStyle/>
          <a:p>
            <a:pPr>
              <a:lnSpc>
                <a:spcPts val="2645"/>
              </a:lnSpc>
            </a:pPr>
            <a:r>
              <a:rPr lang="en-US" sz="2260">
                <a:solidFill>
                  <a:srgbClr val="FFFFFF"/>
                </a:solidFill>
                <a:latin typeface="Poppins"/>
              </a:rPr>
              <a:t>Below is a comparison between native app, PWA and Standard web app on varios important parameters: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sp>
        <p:nvSpPr>
          <p:cNvPr name="TextBox 13" id="13"/>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14" id="14"/>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15" id="15"/>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16" id="16"/>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7" id="17"/>
          <p:cNvGrpSpPr>
            <a:grpSpLocks noChangeAspect="true"/>
          </p:cNvGrpSpPr>
          <p:nvPr/>
        </p:nvGrpSpPr>
        <p:grpSpPr>
          <a:xfrm rot="0">
            <a:off x="237073" y="1407607"/>
            <a:ext cx="4816747" cy="9530762"/>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7" id="27"/>
          <p:cNvGrpSpPr>
            <a:grpSpLocks noChangeAspect="true"/>
          </p:cNvGrpSpPr>
          <p:nvPr/>
        </p:nvGrpSpPr>
        <p:grpSpPr>
          <a:xfrm rot="0">
            <a:off x="2944086" y="3456536"/>
            <a:ext cx="3321504" cy="6572166"/>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7" id="37"/>
          <p:cNvGrpSpPr/>
          <p:nvPr/>
        </p:nvGrpSpPr>
        <p:grpSpPr>
          <a:xfrm rot="0">
            <a:off x="10358473" y="3456536"/>
            <a:ext cx="1042538" cy="47625"/>
            <a:chOff x="0" y="0"/>
            <a:chExt cx="274578" cy="12543"/>
          </a:xfrm>
        </p:grpSpPr>
        <p:sp>
          <p:nvSpPr>
            <p:cNvPr name="Freeform 38" id="38"/>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39" id="39"/>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6646805" y="1388557"/>
            <a:ext cx="11641195" cy="1661773"/>
          </a:xfrm>
          <a:prstGeom prst="rect">
            <a:avLst/>
          </a:prstGeom>
        </p:spPr>
        <p:txBody>
          <a:bodyPr anchor="t" rtlCol="false" tIns="0" lIns="0" bIns="0" rIns="0">
            <a:spAutoFit/>
          </a:bodyPr>
          <a:lstStyle/>
          <a:p>
            <a:pPr algn="just">
              <a:lnSpc>
                <a:spcPts val="4283"/>
              </a:lnSpc>
            </a:pPr>
            <a:r>
              <a:rPr lang="en-US" sz="3660">
                <a:solidFill>
                  <a:srgbClr val="FFFFFF"/>
                </a:solidFill>
                <a:latin typeface="Poppins Bold"/>
              </a:rPr>
              <a:t>PROGRAMMING LANGUAGES USED IN MOBILE APPLICAATION AND THEIR COMPARISON </a:t>
            </a:r>
          </a:p>
          <a:p>
            <a:pPr>
              <a:lnSpc>
                <a:spcPts val="4283"/>
              </a:lnSpc>
            </a:pPr>
          </a:p>
        </p:txBody>
      </p:sp>
      <p:sp>
        <p:nvSpPr>
          <p:cNvPr name="TextBox 41" id="41"/>
          <p:cNvSpPr txBox="true"/>
          <p:nvPr/>
        </p:nvSpPr>
        <p:spPr>
          <a:xfrm rot="0">
            <a:off x="7837529" y="2721371"/>
            <a:ext cx="6605694" cy="639916"/>
          </a:xfrm>
          <a:prstGeom prst="rect">
            <a:avLst/>
          </a:prstGeom>
        </p:spPr>
        <p:txBody>
          <a:bodyPr anchor="t" rtlCol="false" tIns="0" lIns="0" bIns="0" rIns="0">
            <a:spAutoFit/>
          </a:bodyPr>
          <a:lstStyle/>
          <a:p>
            <a:pPr algn="ctr">
              <a:lnSpc>
                <a:spcPts val="2529"/>
              </a:lnSpc>
            </a:pPr>
            <a:r>
              <a:rPr lang="en-US" sz="1806">
                <a:solidFill>
                  <a:srgbClr val="FFFFFF"/>
                </a:solidFill>
                <a:latin typeface="Poppins Bold"/>
              </a:rPr>
              <a:t>⦁ Native Development (Platform-Specific) Languages:</a:t>
            </a:r>
          </a:p>
          <a:p>
            <a:pPr>
              <a:lnSpc>
                <a:spcPts val="2529"/>
              </a:lnSpc>
              <a:spcBef>
                <a:spcPct val="0"/>
              </a:spcBef>
            </a:pPr>
          </a:p>
        </p:txBody>
      </p:sp>
      <p:sp>
        <p:nvSpPr>
          <p:cNvPr name="TextBox 42" id="42"/>
          <p:cNvSpPr txBox="true"/>
          <p:nvPr/>
        </p:nvSpPr>
        <p:spPr>
          <a:xfrm rot="0">
            <a:off x="8775428" y="3313661"/>
            <a:ext cx="1576633" cy="535501"/>
          </a:xfrm>
          <a:prstGeom prst="rect">
            <a:avLst/>
          </a:prstGeom>
        </p:spPr>
        <p:txBody>
          <a:bodyPr anchor="t" rtlCol="false" tIns="0" lIns="0" bIns="0" rIns="0">
            <a:spAutoFit/>
          </a:bodyPr>
          <a:lstStyle/>
          <a:p>
            <a:pPr algn="ctr">
              <a:lnSpc>
                <a:spcPts val="2109"/>
              </a:lnSpc>
            </a:pPr>
            <a:r>
              <a:rPr lang="en-US" sz="1506">
                <a:solidFill>
                  <a:srgbClr val="FFFFFF"/>
                </a:solidFill>
                <a:latin typeface="Poppins Bold"/>
              </a:rPr>
              <a:t>Swift (iOS):</a:t>
            </a:r>
          </a:p>
          <a:p>
            <a:pPr algn="ctr">
              <a:lnSpc>
                <a:spcPts val="2109"/>
              </a:lnSpc>
              <a:spcBef>
                <a:spcPct val="0"/>
              </a:spcBef>
            </a:pPr>
          </a:p>
        </p:txBody>
      </p:sp>
      <p:sp>
        <p:nvSpPr>
          <p:cNvPr name="TextBox 43" id="43"/>
          <p:cNvSpPr txBox="true"/>
          <p:nvPr/>
        </p:nvSpPr>
        <p:spPr>
          <a:xfrm rot="0">
            <a:off x="8770288" y="3287270"/>
            <a:ext cx="4218908" cy="1076160"/>
          </a:xfrm>
          <a:prstGeom prst="rect">
            <a:avLst/>
          </a:prstGeom>
        </p:spPr>
        <p:txBody>
          <a:bodyPr anchor="t" rtlCol="false" tIns="0" lIns="0" bIns="0" rIns="0">
            <a:spAutoFit/>
          </a:bodyPr>
          <a:lstStyle/>
          <a:p>
            <a:pPr algn="ctr">
              <a:lnSpc>
                <a:spcPts val="2109"/>
              </a:lnSpc>
            </a:pPr>
          </a:p>
          <a:p>
            <a:pPr algn="ctr">
              <a:lnSpc>
                <a:spcPts val="2109"/>
              </a:lnSpc>
            </a:pPr>
          </a:p>
          <a:p>
            <a:pPr>
              <a:lnSpc>
                <a:spcPts val="2109"/>
              </a:lnSpc>
            </a:pPr>
            <a:r>
              <a:rPr lang="en-US" sz="1506">
                <a:solidFill>
                  <a:srgbClr val="FFFFFF"/>
                </a:solidFill>
                <a:latin typeface="Poppins Bold"/>
              </a:rPr>
              <a:t>     Objective-C (iOS): </a:t>
            </a:r>
          </a:p>
          <a:p>
            <a:pPr algn="ctr">
              <a:lnSpc>
                <a:spcPts val="2109"/>
              </a:lnSpc>
              <a:spcBef>
                <a:spcPct val="0"/>
              </a:spcBef>
            </a:pPr>
            <a:r>
              <a:rPr lang="en-US" sz="1506">
                <a:solidFill>
                  <a:srgbClr val="FFFFFF"/>
                </a:solidFill>
                <a:latin typeface="Poppins Bold"/>
              </a:rPr>
              <a:t> </a:t>
            </a:r>
          </a:p>
        </p:txBody>
      </p:sp>
      <p:sp>
        <p:nvSpPr>
          <p:cNvPr name="TextBox 44" id="44"/>
          <p:cNvSpPr txBox="true"/>
          <p:nvPr/>
        </p:nvSpPr>
        <p:spPr>
          <a:xfrm rot="0">
            <a:off x="8781841" y="4907249"/>
            <a:ext cx="2097902" cy="272431"/>
          </a:xfrm>
          <a:prstGeom prst="rect">
            <a:avLst/>
          </a:prstGeom>
        </p:spPr>
        <p:txBody>
          <a:bodyPr anchor="t" rtlCol="false" tIns="0" lIns="0" bIns="0" rIns="0">
            <a:spAutoFit/>
          </a:bodyPr>
          <a:lstStyle/>
          <a:p>
            <a:pPr algn="ctr">
              <a:lnSpc>
                <a:spcPts val="2109"/>
              </a:lnSpc>
              <a:spcBef>
                <a:spcPct val="0"/>
              </a:spcBef>
            </a:pPr>
            <a:r>
              <a:rPr lang="en-US" sz="1506">
                <a:solidFill>
                  <a:srgbClr val="FFFFFF"/>
                </a:solidFill>
                <a:latin typeface="Poppins Bold"/>
              </a:rPr>
              <a:t>Kotlin (Android):</a:t>
            </a:r>
          </a:p>
        </p:txBody>
      </p:sp>
      <p:sp>
        <p:nvSpPr>
          <p:cNvPr name="TextBox 45" id="45"/>
          <p:cNvSpPr txBox="true"/>
          <p:nvPr/>
        </p:nvSpPr>
        <p:spPr>
          <a:xfrm rot="0">
            <a:off x="9042475" y="4315805"/>
            <a:ext cx="1576633" cy="535501"/>
          </a:xfrm>
          <a:prstGeom prst="rect">
            <a:avLst/>
          </a:prstGeom>
        </p:spPr>
        <p:txBody>
          <a:bodyPr anchor="t" rtlCol="false" tIns="0" lIns="0" bIns="0" rIns="0">
            <a:spAutoFit/>
          </a:bodyPr>
          <a:lstStyle/>
          <a:p>
            <a:pPr algn="ctr">
              <a:lnSpc>
                <a:spcPts val="2109"/>
              </a:lnSpc>
            </a:pPr>
            <a:r>
              <a:rPr lang="en-US" sz="1506">
                <a:solidFill>
                  <a:srgbClr val="FFFFFF"/>
                </a:solidFill>
                <a:latin typeface="Poppins Bold"/>
              </a:rPr>
              <a:t>Java (Android): </a:t>
            </a:r>
          </a:p>
          <a:p>
            <a:pPr algn="ctr">
              <a:lnSpc>
                <a:spcPts val="2109"/>
              </a:lnSpc>
              <a:spcBef>
                <a:spcPct val="0"/>
              </a:spcBef>
            </a:pPr>
          </a:p>
        </p:txBody>
      </p:sp>
      <p:sp>
        <p:nvSpPr>
          <p:cNvPr name="TextBox 46" id="46"/>
          <p:cNvSpPr txBox="true"/>
          <p:nvPr/>
        </p:nvSpPr>
        <p:spPr>
          <a:xfrm rot="0">
            <a:off x="7576895" y="5436855"/>
            <a:ext cx="6605694" cy="639916"/>
          </a:xfrm>
          <a:prstGeom prst="rect">
            <a:avLst/>
          </a:prstGeom>
        </p:spPr>
        <p:txBody>
          <a:bodyPr anchor="t" rtlCol="false" tIns="0" lIns="0" bIns="0" rIns="0">
            <a:spAutoFit/>
          </a:bodyPr>
          <a:lstStyle/>
          <a:p>
            <a:pPr algn="ctr">
              <a:lnSpc>
                <a:spcPts val="2529"/>
              </a:lnSpc>
            </a:pPr>
            <a:r>
              <a:rPr lang="en-US" sz="1806">
                <a:solidFill>
                  <a:srgbClr val="FFFFFF"/>
                </a:solidFill>
                <a:latin typeface="Poppins Bold"/>
              </a:rPr>
              <a:t>⦁ Hybrid Development (Cross-Platform) Languages:</a:t>
            </a:r>
          </a:p>
          <a:p>
            <a:pPr>
              <a:lnSpc>
                <a:spcPts val="2529"/>
              </a:lnSpc>
              <a:spcBef>
                <a:spcPct val="0"/>
              </a:spcBef>
            </a:pPr>
          </a:p>
        </p:txBody>
      </p:sp>
      <p:sp>
        <p:nvSpPr>
          <p:cNvPr name="TextBox 47" id="47"/>
          <p:cNvSpPr txBox="true"/>
          <p:nvPr/>
        </p:nvSpPr>
        <p:spPr>
          <a:xfrm rot="0">
            <a:off x="6548595" y="8565700"/>
            <a:ext cx="6605694" cy="639916"/>
          </a:xfrm>
          <a:prstGeom prst="rect">
            <a:avLst/>
          </a:prstGeom>
        </p:spPr>
        <p:txBody>
          <a:bodyPr anchor="t" rtlCol="false" tIns="0" lIns="0" bIns="0" rIns="0">
            <a:spAutoFit/>
          </a:bodyPr>
          <a:lstStyle/>
          <a:p>
            <a:pPr algn="ctr">
              <a:lnSpc>
                <a:spcPts val="2529"/>
              </a:lnSpc>
            </a:pPr>
            <a:r>
              <a:rPr lang="en-US" sz="1806">
                <a:solidFill>
                  <a:srgbClr val="FFFFFF"/>
                </a:solidFill>
                <a:latin typeface="Poppins Bold"/>
              </a:rPr>
              <a:t>⦁ Web Development  Languages:</a:t>
            </a:r>
          </a:p>
          <a:p>
            <a:pPr>
              <a:lnSpc>
                <a:spcPts val="2529"/>
              </a:lnSpc>
              <a:spcBef>
                <a:spcPct val="0"/>
              </a:spcBef>
            </a:pPr>
          </a:p>
        </p:txBody>
      </p:sp>
      <p:sp>
        <p:nvSpPr>
          <p:cNvPr name="TextBox 48" id="48"/>
          <p:cNvSpPr txBox="true"/>
          <p:nvPr/>
        </p:nvSpPr>
        <p:spPr>
          <a:xfrm rot="0">
            <a:off x="8723663" y="6694994"/>
            <a:ext cx="6133454" cy="272431"/>
          </a:xfrm>
          <a:prstGeom prst="rect">
            <a:avLst/>
          </a:prstGeom>
        </p:spPr>
        <p:txBody>
          <a:bodyPr anchor="t" rtlCol="false" tIns="0" lIns="0" bIns="0" rIns="0">
            <a:spAutoFit/>
          </a:bodyPr>
          <a:lstStyle/>
          <a:p>
            <a:pPr algn="ctr">
              <a:lnSpc>
                <a:spcPts val="2109"/>
              </a:lnSpc>
              <a:spcBef>
                <a:spcPct val="0"/>
              </a:spcBef>
            </a:pPr>
            <a:r>
              <a:rPr lang="en-US" sz="1506">
                <a:solidFill>
                  <a:srgbClr val="FFFFFF"/>
                </a:solidFill>
                <a:latin typeface="Poppins Bold"/>
              </a:rPr>
              <a:t>Update 03JavaScript (with frameworks like React Native): </a:t>
            </a:r>
          </a:p>
        </p:txBody>
      </p:sp>
      <p:sp>
        <p:nvSpPr>
          <p:cNvPr name="TextBox 49" id="49"/>
          <p:cNvSpPr txBox="true"/>
          <p:nvPr/>
        </p:nvSpPr>
        <p:spPr>
          <a:xfrm rot="0">
            <a:off x="9030922" y="9291340"/>
            <a:ext cx="4740177" cy="276060"/>
          </a:xfrm>
          <a:prstGeom prst="rect">
            <a:avLst/>
          </a:prstGeom>
        </p:spPr>
        <p:txBody>
          <a:bodyPr anchor="t" rtlCol="false" tIns="0" lIns="0" bIns="0" rIns="0">
            <a:spAutoFit/>
          </a:bodyPr>
          <a:lstStyle/>
          <a:p>
            <a:pPr>
              <a:lnSpc>
                <a:spcPts val="2109"/>
              </a:lnSpc>
              <a:spcBef>
                <a:spcPct val="0"/>
              </a:spcBef>
            </a:pPr>
            <a:r>
              <a:rPr lang="en-US" sz="1506">
                <a:solidFill>
                  <a:srgbClr val="FFFFFF"/>
                </a:solidFill>
                <a:latin typeface="Poppins Bold"/>
              </a:rPr>
              <a:t>HTML5/CSS3/JavaScript: </a:t>
            </a:r>
          </a:p>
        </p:txBody>
      </p:sp>
      <p:sp>
        <p:nvSpPr>
          <p:cNvPr name="TextBox 50" id="50"/>
          <p:cNvSpPr txBox="true"/>
          <p:nvPr/>
        </p:nvSpPr>
        <p:spPr>
          <a:xfrm rot="0">
            <a:off x="8723663" y="7483644"/>
            <a:ext cx="5661383" cy="272431"/>
          </a:xfrm>
          <a:prstGeom prst="rect">
            <a:avLst/>
          </a:prstGeom>
        </p:spPr>
        <p:txBody>
          <a:bodyPr anchor="t" rtlCol="false" tIns="0" lIns="0" bIns="0" rIns="0">
            <a:spAutoFit/>
          </a:bodyPr>
          <a:lstStyle/>
          <a:p>
            <a:pPr algn="ctr">
              <a:lnSpc>
                <a:spcPts val="2109"/>
              </a:lnSpc>
              <a:spcBef>
                <a:spcPct val="0"/>
              </a:spcBef>
            </a:pPr>
            <a:r>
              <a:rPr lang="en-US" sz="1506">
                <a:solidFill>
                  <a:srgbClr val="FFFFFF"/>
                </a:solidFill>
                <a:latin typeface="Poppins Bold"/>
              </a:rPr>
              <a:t>HTML5/CSS3/JavaScript (with frameworks like Ionic): </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981664" y="643774"/>
            <a:ext cx="14327416"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5. MOBILE APP ARCHITECTURES AND PATTERNS</a:t>
            </a:r>
          </a:p>
        </p:txBody>
      </p:sp>
      <p:grpSp>
        <p:nvGrpSpPr>
          <p:cNvPr name="Group 6" id="6"/>
          <p:cNvGrpSpPr/>
          <p:nvPr/>
        </p:nvGrpSpPr>
        <p:grpSpPr>
          <a:xfrm rot="0">
            <a:off x="1394733" y="3422406"/>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3944203" y="2273064"/>
            <a:ext cx="9830070" cy="11893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Open Sans"/>
              </a:rPr>
              <a:t>Is a set of structural components that frame the system and its inner interactions, specifics of which are defined by the app’s features and requirements. </a:t>
            </a:r>
          </a:p>
        </p:txBody>
      </p:sp>
      <p:sp>
        <p:nvSpPr>
          <p:cNvPr name="TextBox 10" id="10"/>
          <p:cNvSpPr txBox="true"/>
          <p:nvPr/>
        </p:nvSpPr>
        <p:spPr>
          <a:xfrm rot="0">
            <a:off x="1485553" y="359840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11" id="11"/>
          <p:cNvSpPr txBox="true"/>
          <p:nvPr/>
        </p:nvSpPr>
        <p:spPr>
          <a:xfrm rot="0">
            <a:off x="3051136" y="1612404"/>
            <a:ext cx="4633667" cy="1038226"/>
          </a:xfrm>
          <a:prstGeom prst="rect">
            <a:avLst/>
          </a:prstGeom>
        </p:spPr>
        <p:txBody>
          <a:bodyPr anchor="t" rtlCol="false" tIns="0" lIns="0" bIns="0" rIns="0">
            <a:spAutoFit/>
          </a:bodyPr>
          <a:lstStyle/>
          <a:p>
            <a:pPr>
              <a:lnSpc>
                <a:spcPts val="4059"/>
              </a:lnSpc>
            </a:pPr>
            <a:r>
              <a:rPr lang="en-US" sz="2899">
                <a:solidFill>
                  <a:srgbClr val="FFFFFF"/>
                </a:solidFill>
                <a:latin typeface="Open Sans Bold"/>
              </a:rPr>
              <a:t>Mobile app architecture</a:t>
            </a:r>
          </a:p>
          <a:p>
            <a:pPr>
              <a:lnSpc>
                <a:spcPts val="4339"/>
              </a:lnSpc>
              <a:spcBef>
                <a:spcPct val="0"/>
              </a:spcBef>
            </a:pPr>
          </a:p>
        </p:txBody>
      </p:sp>
      <p:sp>
        <p:nvSpPr>
          <p:cNvPr name="TextBox 12" id="12"/>
          <p:cNvSpPr txBox="true"/>
          <p:nvPr/>
        </p:nvSpPr>
        <p:spPr>
          <a:xfrm rot="0">
            <a:off x="3944203" y="5052657"/>
            <a:ext cx="5199797" cy="280670"/>
          </a:xfrm>
          <a:prstGeom prst="rect">
            <a:avLst/>
          </a:prstGeom>
        </p:spPr>
        <p:txBody>
          <a:bodyPr anchor="t" rtlCol="false" tIns="0" lIns="0" bIns="0" rIns="0">
            <a:spAutoFit/>
          </a:bodyPr>
          <a:lstStyle/>
          <a:p>
            <a:pPr>
              <a:lnSpc>
                <a:spcPts val="2379"/>
              </a:lnSpc>
              <a:spcBef>
                <a:spcPct val="0"/>
              </a:spcBef>
            </a:pPr>
            <a:r>
              <a:rPr lang="en-US" sz="1699">
                <a:solidFill>
                  <a:srgbClr val="FFFFFF"/>
                </a:solidFill>
                <a:latin typeface="Open Sans"/>
              </a:rPr>
              <a:t>⦁ Difficulties with development and maintenance</a:t>
            </a:r>
          </a:p>
        </p:txBody>
      </p:sp>
      <p:grpSp>
        <p:nvGrpSpPr>
          <p:cNvPr name="Group 13" id="13"/>
          <p:cNvGrpSpPr/>
          <p:nvPr/>
        </p:nvGrpSpPr>
        <p:grpSpPr>
          <a:xfrm rot="0">
            <a:off x="13435398" y="3422406"/>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4382686" y="3443369"/>
            <a:ext cx="2357152"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a:t>
            </a:r>
          </a:p>
        </p:txBody>
      </p:sp>
      <p:sp>
        <p:nvSpPr>
          <p:cNvPr name="TextBox 17" id="17"/>
          <p:cNvSpPr txBox="true"/>
          <p:nvPr/>
        </p:nvSpPr>
        <p:spPr>
          <a:xfrm rot="0">
            <a:off x="13526218" y="359840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18" id="18"/>
          <p:cNvSpPr txBox="true"/>
          <p:nvPr/>
        </p:nvSpPr>
        <p:spPr>
          <a:xfrm rot="0">
            <a:off x="3051136" y="4043006"/>
            <a:ext cx="7251658" cy="1038226"/>
          </a:xfrm>
          <a:prstGeom prst="rect">
            <a:avLst/>
          </a:prstGeom>
        </p:spPr>
        <p:txBody>
          <a:bodyPr anchor="t" rtlCol="false" tIns="0" lIns="0" bIns="0" rIns="0">
            <a:spAutoFit/>
          </a:bodyPr>
          <a:lstStyle/>
          <a:p>
            <a:pPr>
              <a:lnSpc>
                <a:spcPts val="4059"/>
              </a:lnSpc>
            </a:pPr>
            <a:r>
              <a:rPr lang="en-US" sz="2899">
                <a:solidFill>
                  <a:srgbClr val="FFFFFF"/>
                </a:solidFill>
                <a:latin typeface="Open Sans Bold"/>
              </a:rPr>
              <a:t>Why is app architecture essential ?</a:t>
            </a:r>
          </a:p>
          <a:p>
            <a:pPr>
              <a:lnSpc>
                <a:spcPts val="4339"/>
              </a:lnSpc>
              <a:spcBef>
                <a:spcPct val="0"/>
              </a:spcBef>
            </a:pPr>
          </a:p>
        </p:txBody>
      </p:sp>
      <p:sp>
        <p:nvSpPr>
          <p:cNvPr name="TextBox 19" id="19"/>
          <p:cNvSpPr txBox="true"/>
          <p:nvPr/>
        </p:nvSpPr>
        <p:spPr>
          <a:xfrm rot="0">
            <a:off x="3944203" y="5991822"/>
            <a:ext cx="5201168" cy="32321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Open Sans"/>
              </a:rPr>
              <a:t>⦁ Source code testing complications</a:t>
            </a:r>
          </a:p>
        </p:txBody>
      </p:sp>
      <p:sp>
        <p:nvSpPr>
          <p:cNvPr name="TextBox 20" id="20"/>
          <p:cNvSpPr txBox="true"/>
          <p:nvPr/>
        </p:nvSpPr>
        <p:spPr>
          <a:xfrm rot="0">
            <a:off x="3944203" y="5527002"/>
            <a:ext cx="4915035"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a:rPr>
              <a:t>⦁ Lower code readability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12" id="12"/>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13" id="13"/>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14" id="14"/>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5" id="15"/>
          <p:cNvGrpSpPr>
            <a:grpSpLocks noChangeAspect="true"/>
          </p:cNvGrpSpPr>
          <p:nvPr/>
        </p:nvGrpSpPr>
        <p:grpSpPr>
          <a:xfrm rot="0">
            <a:off x="12708290" y="657737"/>
            <a:ext cx="3471104" cy="6868175"/>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5183751" y="4171967"/>
            <a:ext cx="3471104" cy="6868175"/>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10162978" y="-452783"/>
            <a:ext cx="3471104" cy="6868175"/>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p:nvPr/>
        </p:nvGrpSpPr>
        <p:grpSpPr>
          <a:xfrm rot="0">
            <a:off x="1828563" y="3768711"/>
            <a:ext cx="1042538" cy="47625"/>
            <a:chOff x="0" y="0"/>
            <a:chExt cx="274578" cy="12543"/>
          </a:xfrm>
        </p:grpSpPr>
        <p:sp>
          <p:nvSpPr>
            <p:cNvPr name="Freeform 46" id="4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7" id="4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535713" y="1357850"/>
            <a:ext cx="9568445" cy="208430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5.3 Top Architecture Design Pattern: MVC, MVP, and MVVM</a:t>
            </a:r>
          </a:p>
          <a:p>
            <a:pPr>
              <a:lnSpc>
                <a:spcPts val="5336"/>
              </a:lnSpc>
            </a:pPr>
          </a:p>
        </p:txBody>
      </p:sp>
      <p:sp>
        <p:nvSpPr>
          <p:cNvPr name="TextBox 49" id="49"/>
          <p:cNvSpPr txBox="true"/>
          <p:nvPr/>
        </p:nvSpPr>
        <p:spPr>
          <a:xfrm rot="0">
            <a:off x="1397814" y="3196407"/>
            <a:ext cx="7746186" cy="613411"/>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Open Sans Bold"/>
              </a:rPr>
              <a:t>⦁ Model-View-Controller (MVC)</a:t>
            </a:r>
          </a:p>
        </p:txBody>
      </p:sp>
      <p:sp>
        <p:nvSpPr>
          <p:cNvPr name="TextBox 50" id="50"/>
          <p:cNvSpPr txBox="true"/>
          <p:nvPr/>
        </p:nvSpPr>
        <p:spPr>
          <a:xfrm rot="0">
            <a:off x="2096551" y="7228186"/>
            <a:ext cx="7328307" cy="2491741"/>
          </a:xfrm>
          <a:prstGeom prst="rect">
            <a:avLst/>
          </a:prstGeom>
        </p:spPr>
        <p:txBody>
          <a:bodyPr anchor="t" rtlCol="false" tIns="0" lIns="0" bIns="0" rIns="0">
            <a:spAutoFit/>
          </a:bodyPr>
          <a:lstStyle/>
          <a:p>
            <a:pPr>
              <a:lnSpc>
                <a:spcPts val="3359"/>
              </a:lnSpc>
            </a:pPr>
            <a:r>
              <a:rPr lang="en-US" sz="2399">
                <a:solidFill>
                  <a:srgbClr val="FFFFFF"/>
                </a:solidFill>
                <a:latin typeface="Open Sans"/>
              </a:rPr>
              <a:t>MVP is derived from the MVC pattern, and here, the “controller” is replaced by “presenter”. Performance-wise this pattern offers high reliability as there is less hindrance than with the other two models in terms of rendering frames.</a:t>
            </a:r>
          </a:p>
          <a:p>
            <a:pPr>
              <a:lnSpc>
                <a:spcPts val="3359"/>
              </a:lnSpc>
              <a:spcBef>
                <a:spcPct val="0"/>
              </a:spcBef>
            </a:pPr>
          </a:p>
        </p:txBody>
      </p:sp>
      <p:sp>
        <p:nvSpPr>
          <p:cNvPr name="TextBox 51" id="51"/>
          <p:cNvSpPr txBox="true"/>
          <p:nvPr/>
        </p:nvSpPr>
        <p:spPr>
          <a:xfrm rot="0">
            <a:off x="2349832" y="4092561"/>
            <a:ext cx="6588997" cy="19894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Open Sans"/>
              </a:rPr>
              <a:t>MVC is commonly used when designing simple applications as it’s more readily modified than the other two and makes implementing changes to the app simple.MVC consists of three components: Model, View, and Controller. </a:t>
            </a:r>
          </a:p>
        </p:txBody>
      </p:sp>
      <p:sp>
        <p:nvSpPr>
          <p:cNvPr name="TextBox 52" id="52"/>
          <p:cNvSpPr txBox="true"/>
          <p:nvPr/>
        </p:nvSpPr>
        <p:spPr>
          <a:xfrm rot="0">
            <a:off x="1446842" y="6348717"/>
            <a:ext cx="7746186" cy="613411"/>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Open Sans Bold"/>
              </a:rPr>
              <a:t>⦁ Model-View-Controller (MVP)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1679" y="508149"/>
            <a:ext cx="1633768"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Ingoude Company</a:t>
            </a:r>
          </a:p>
        </p:txBody>
      </p:sp>
      <p:sp>
        <p:nvSpPr>
          <p:cNvPr name="TextBox 13" id="13"/>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Contact</a:t>
            </a:r>
          </a:p>
        </p:txBody>
      </p:sp>
      <p:sp>
        <p:nvSpPr>
          <p:cNvPr name="TextBox 14" id="14"/>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About Us</a:t>
            </a:r>
          </a:p>
        </p:txBody>
      </p:sp>
      <p:sp>
        <p:nvSpPr>
          <p:cNvPr name="TextBox 15" id="15"/>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16" id="16"/>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7" id="17"/>
          <p:cNvGrpSpPr/>
          <p:nvPr/>
        </p:nvGrpSpPr>
        <p:grpSpPr>
          <a:xfrm rot="0">
            <a:off x="0" y="6924629"/>
            <a:ext cx="15445542" cy="3362371"/>
            <a:chOff x="0" y="0"/>
            <a:chExt cx="4067962" cy="885563"/>
          </a:xfrm>
        </p:grpSpPr>
        <p:sp>
          <p:nvSpPr>
            <p:cNvPr name="Freeform 18" id="18"/>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19" id="19"/>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20" id="20"/>
          <p:cNvGrpSpPr>
            <a:grpSpLocks noChangeAspect="true"/>
          </p:cNvGrpSpPr>
          <p:nvPr/>
        </p:nvGrpSpPr>
        <p:grpSpPr>
          <a:xfrm rot="0">
            <a:off x="10872242" y="1848561"/>
            <a:ext cx="3512804" cy="6950686"/>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0" id="30"/>
          <p:cNvGrpSpPr>
            <a:grpSpLocks noChangeAspect="true"/>
          </p:cNvGrpSpPr>
          <p:nvPr/>
        </p:nvGrpSpPr>
        <p:grpSpPr>
          <a:xfrm rot="0">
            <a:off x="13473244" y="3092560"/>
            <a:ext cx="2884100" cy="5706687"/>
            <a:chOff x="0" y="0"/>
            <a:chExt cx="2620010" cy="5184140"/>
          </a:xfrm>
        </p:grpSpPr>
        <p:sp>
          <p:nvSpPr>
            <p:cNvPr name="Freeform 31" id="3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2" id="3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33" id="3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4" id="3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5" id="3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6" id="3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8" id="3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9" id="3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0" id="40"/>
          <p:cNvGrpSpPr>
            <a:grpSpLocks noChangeAspect="true"/>
          </p:cNvGrpSpPr>
          <p:nvPr/>
        </p:nvGrpSpPr>
        <p:grpSpPr>
          <a:xfrm rot="0">
            <a:off x="15830874" y="3916680"/>
            <a:ext cx="2467598" cy="4882567"/>
            <a:chOff x="0" y="0"/>
            <a:chExt cx="2620010" cy="5184140"/>
          </a:xfrm>
        </p:grpSpPr>
        <p:sp>
          <p:nvSpPr>
            <p:cNvPr name="Freeform 41" id="4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2" id="4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43" id="4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4" id="4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5" id="4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6" id="4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8" id="4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9" id="4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0" id="50"/>
          <p:cNvSpPr txBox="true"/>
          <p:nvPr/>
        </p:nvSpPr>
        <p:spPr>
          <a:xfrm rot="0">
            <a:off x="535713" y="1715694"/>
            <a:ext cx="9491514" cy="1251586"/>
          </a:xfrm>
          <a:prstGeom prst="rect">
            <a:avLst/>
          </a:prstGeom>
        </p:spPr>
        <p:txBody>
          <a:bodyPr anchor="t" rtlCol="false" tIns="0" lIns="0" bIns="0" rIns="0">
            <a:spAutoFit/>
          </a:bodyPr>
          <a:lstStyle/>
          <a:p>
            <a:pPr>
              <a:lnSpc>
                <a:spcPts val="5039"/>
              </a:lnSpc>
            </a:pPr>
            <a:r>
              <a:rPr lang="en-US" sz="3599">
                <a:solidFill>
                  <a:srgbClr val="FFFFFF"/>
                </a:solidFill>
                <a:latin typeface="Open Sans Bold"/>
              </a:rPr>
              <a:t>⦁ Model-View-ViewModel (MVVM)</a:t>
            </a:r>
          </a:p>
          <a:p>
            <a:pPr>
              <a:lnSpc>
                <a:spcPts val="5039"/>
              </a:lnSpc>
              <a:spcBef>
                <a:spcPct val="0"/>
              </a:spcBef>
            </a:pPr>
          </a:p>
        </p:txBody>
      </p:sp>
      <p:sp>
        <p:nvSpPr>
          <p:cNvPr name="TextBox 51" id="51"/>
          <p:cNvSpPr txBox="true"/>
          <p:nvPr/>
        </p:nvSpPr>
        <p:spPr>
          <a:xfrm rot="0">
            <a:off x="1337946" y="2555216"/>
            <a:ext cx="8689281" cy="24917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Designed for more explicit separation of UI development from business logic, MVVM is similar to MVC. The “model” here handles basic data and “view” displays the processed data. The View-Model element discloses methods and commands that help maintain the state of view and control the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DAGBM74UUcw</dc:identifier>
  <dcterms:modified xsi:type="dcterms:W3CDTF">2011-08-01T06:04:30Z</dcterms:modified>
  <cp:revision>1</cp:revision>
  <dc:title>UNIVERSITY OF BUEA</dc:title>
</cp:coreProperties>
</file>